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sldIdLst>
    <p:sldId id="279" r:id="rId5"/>
    <p:sldId id="267" r:id="rId6"/>
    <p:sldId id="268" r:id="rId7"/>
    <p:sldId id="274" r:id="rId8"/>
    <p:sldId id="273" r:id="rId9"/>
    <p:sldId id="269" r:id="rId10"/>
    <p:sldId id="270" r:id="rId11"/>
    <p:sldId id="283" r:id="rId12"/>
    <p:sldId id="284" r:id="rId13"/>
    <p:sldId id="285" r:id="rId14"/>
    <p:sldId id="286" r:id="rId15"/>
    <p:sldId id="281" r:id="rId16"/>
    <p:sldId id="287" r:id="rId17"/>
    <p:sldId id="288" r:id="rId18"/>
    <p:sldId id="289" r:id="rId19"/>
    <p:sldId id="290" r:id="rId20"/>
    <p:sldId id="282" r:id="rId21"/>
    <p:sldId id="292" r:id="rId22"/>
    <p:sldId id="293" r:id="rId23"/>
    <p:sldId id="294" r:id="rId24"/>
    <p:sldId id="295" r:id="rId25"/>
    <p:sldId id="291" r:id="rId26"/>
    <p:sldId id="296" r:id="rId27"/>
    <p:sldId id="297" r:id="rId28"/>
    <p:sldId id="298" r:id="rId29"/>
    <p:sldId id="301" r:id="rId30"/>
    <p:sldId id="302" r:id="rId31"/>
    <p:sldId id="303" r:id="rId32"/>
    <p:sldId id="304" r:id="rId33"/>
    <p:sldId id="306" r:id="rId34"/>
    <p:sldId id="307" r:id="rId35"/>
    <p:sldId id="308" r:id="rId36"/>
    <p:sldId id="299" r:id="rId37"/>
    <p:sldId id="305" r:id="rId38"/>
    <p:sldId id="309" r:id="rId39"/>
    <p:sldId id="300" r:id="rId40"/>
    <p:sldId id="310" r:id="rId41"/>
    <p:sldId id="311" r:id="rId42"/>
    <p:sldId id="312" r:id="rId43"/>
    <p:sldId id="313" r:id="rId44"/>
    <p:sldId id="314" r:id="rId45"/>
    <p:sldId id="315" r:id="rId46"/>
    <p:sldId id="275" r:id="rId47"/>
    <p:sldId id="271" r:id="rId48"/>
    <p:sldId id="27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773"/>
    <a:srgbClr val="E7BFE8"/>
    <a:srgbClr val="CE88CB"/>
    <a:srgbClr val="B99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B8DDA1-A9F3-169C-B208-F39C6EDE37EC}" v="1" dt="2020-02-15T21:22:54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61943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7d18b58a72ef323470a6116a198f414010cd8cc5d21c27ead42ba67a28b66cd1::" providerId="AD" clId="Web-{E0B8DDA1-A9F3-169C-B208-F39C6EDE37EC}"/>
    <pc:docChg chg="modSld">
      <pc:chgData name="Guest User" userId="S::urn:spo:anon#7d18b58a72ef323470a6116a198f414010cd8cc5d21c27ead42ba67a28b66cd1::" providerId="AD" clId="Web-{E0B8DDA1-A9F3-169C-B208-F39C6EDE37EC}" dt="2020-02-15T21:22:54.101" v="0" actId="1076"/>
      <pc:docMkLst>
        <pc:docMk/>
      </pc:docMkLst>
      <pc:sldChg chg="modSp">
        <pc:chgData name="Guest User" userId="S::urn:spo:anon#7d18b58a72ef323470a6116a198f414010cd8cc5d21c27ead42ba67a28b66cd1::" providerId="AD" clId="Web-{E0B8DDA1-A9F3-169C-B208-F39C6EDE37EC}" dt="2020-02-15T21:22:54.101" v="0" actId="1076"/>
        <pc:sldMkLst>
          <pc:docMk/>
          <pc:sldMk cId="2963679795" sldId="305"/>
        </pc:sldMkLst>
        <pc:picChg chg="mod">
          <ac:chgData name="Guest User" userId="S::urn:spo:anon#7d18b58a72ef323470a6116a198f414010cd8cc5d21c27ead42ba67a28b66cd1::" providerId="AD" clId="Web-{E0B8DDA1-A9F3-169C-B208-F39C6EDE37EC}" dt="2020-02-15T21:22:54.101" v="0" actId="1076"/>
          <ac:picMkLst>
            <pc:docMk/>
            <pc:sldMk cId="2963679795" sldId="305"/>
            <ac:picMk id="4" creationId="{14525661-CA9B-40B6-85EA-78729E148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7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1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79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0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99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85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88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74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42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 subscriptions that have access to Flow Plan 2 have access to two environments</a:t>
            </a:r>
          </a:p>
          <a:p>
            <a:pPr marL="0" marR="0" lvl="0" indent="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 Apps can source control and create a single ARM template to deploy Logic Apps and other parts of a larger solution that is based on Azure resources.</a:t>
            </a:r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89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6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1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0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75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43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28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3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8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6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8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48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2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59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Employee Onboarding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Order business cards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Get the cubicle name tag from Mail room and put it in new cubicle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Place welcome package on desk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We’ll only talk about the Automated Processes for this presentation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8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494E8-A4CB-4DFA-B726-D555D5A4C5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platform/admin/pricing-billing-skus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calculator/?service=logic-apps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.microsoft.com/en-us/blog/grow-up-to-logic-apps" TargetMode="External"/><Relationship Id="rId7" Type="http://schemas.openxmlformats.org/officeDocument/2006/relationships/hyperlink" Target="https://azure.microsoft.com/en-ca/pricing/details/logic-app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docs.microsoft.com/en-ca/azure/logic-apps/logic-apps-limits-and-config" TargetMode="External"/><Relationship Id="rId5" Type="http://schemas.openxmlformats.org/officeDocument/2006/relationships/hyperlink" Target="https://us.flow.microsoft.com/en-us/pricing" TargetMode="External"/><Relationship Id="rId4" Type="http://schemas.openxmlformats.org/officeDocument/2006/relationships/hyperlink" Target="https://docs.microsoft.com/en-us/power-platform/admin/pricing-billing-skus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.jpeg"/><Relationship Id="rId7" Type="http://schemas.openxmlformats.org/officeDocument/2006/relationships/image" Target="../media/image7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15.jpe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Automate or Logic Apps – Which to Choose?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the incredibles 2">
            <a:extLst>
              <a:ext uri="{FF2B5EF4-FFF2-40B4-BE49-F238E27FC236}">
                <a16:creationId xmlns:a16="http://schemas.microsoft.com/office/drawing/2014/main" id="{31BDC6AA-D0FF-48A7-9CEC-96A44C619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44" y="2182319"/>
            <a:ext cx="9144000" cy="37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AUTOMATE AND LOGIC APPS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20C50-E938-43F9-9966-D3A580EAAD80}"/>
              </a:ext>
            </a:extLst>
          </p:cNvPr>
          <p:cNvSpPr/>
          <p:nvPr/>
        </p:nvSpPr>
        <p:spPr>
          <a:xfrm>
            <a:off x="2441186" y="3891864"/>
            <a:ext cx="2981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736" indent="-173736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b="1" dirty="0">
                <a:solidFill>
                  <a:schemeClr val="bg1"/>
                </a:solidFill>
                <a:latin typeface="Segoe UI Black (Headings)"/>
              </a:rPr>
              <a:t>Power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Segoe UI Black (Headings)"/>
              </a:rPr>
              <a:t>Automate</a:t>
            </a:r>
            <a:endParaRPr lang="en-US" sz="2400" dirty="0">
              <a:solidFill>
                <a:schemeClr val="bg1"/>
              </a:solidFill>
              <a:latin typeface="Segoe UI Black (Headings)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97C34-966B-48EE-8BAD-E40CEBDF1163}"/>
              </a:ext>
            </a:extLst>
          </p:cNvPr>
          <p:cNvSpPr/>
          <p:nvPr/>
        </p:nvSpPr>
        <p:spPr>
          <a:xfrm>
            <a:off x="8523477" y="4738615"/>
            <a:ext cx="2478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736" indent="-173736"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b="1" dirty="0">
                <a:solidFill>
                  <a:schemeClr val="bg1"/>
                </a:solidFill>
                <a:latin typeface="Segoe UI Black (Headings)"/>
              </a:rPr>
              <a:t>Logic Apps</a:t>
            </a:r>
          </a:p>
        </p:txBody>
      </p:sp>
    </p:spTree>
    <p:extLst>
      <p:ext uri="{BB962C8B-B14F-4D97-AF65-F5344CB8AC3E}">
        <p14:creationId xmlns:p14="http://schemas.microsoft.com/office/powerpoint/2010/main" val="40513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50468A53-12D6-4093-96C4-28B5567DA1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2171700"/>
            <a:ext cx="9131300" cy="375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AUTOMATE AND LOGIC APPS</a:t>
            </a:r>
          </a:p>
        </p:txBody>
      </p:sp>
    </p:spTree>
    <p:extLst>
      <p:ext uri="{BB962C8B-B14F-4D97-AF65-F5344CB8AC3E}">
        <p14:creationId xmlns:p14="http://schemas.microsoft.com/office/powerpoint/2010/main" val="63936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10363200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DIFFERENCES</a:t>
            </a:r>
          </a:p>
        </p:txBody>
      </p:sp>
    </p:spTree>
    <p:extLst>
      <p:ext uri="{BB962C8B-B14F-4D97-AF65-F5344CB8AC3E}">
        <p14:creationId xmlns:p14="http://schemas.microsoft.com/office/powerpoint/2010/main" val="128056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645459"/>
            <a:ext cx="9859116" cy="1158793"/>
          </a:xfrm>
        </p:spPr>
        <p:txBody>
          <a:bodyPr>
            <a:normAutofit/>
          </a:bodyPr>
          <a:lstStyle/>
          <a:p>
            <a:r>
              <a:rPr lang="en-US" dirty="0"/>
              <a:t>WORKFLOW TYPES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F8808B-060A-494D-87E4-82E1707179C2}"/>
              </a:ext>
            </a:extLst>
          </p:cNvPr>
          <p:cNvGrpSpPr/>
          <p:nvPr/>
        </p:nvGrpSpPr>
        <p:grpSpPr>
          <a:xfrm>
            <a:off x="2379190" y="2362103"/>
            <a:ext cx="3129326" cy="2183703"/>
            <a:chOff x="5691580" y="2485207"/>
            <a:chExt cx="2409084" cy="179010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ED9C17-FABF-4A7B-AECD-63CE1D7BDBD8}"/>
                </a:ext>
              </a:extLst>
            </p:cNvPr>
            <p:cNvSpPr/>
            <p:nvPr/>
          </p:nvSpPr>
          <p:spPr>
            <a:xfrm>
              <a:off x="5691580" y="2485207"/>
              <a:ext cx="2409084" cy="918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" name="Processing_E9F5" title="Icon of two interlocked gears">
              <a:extLst>
                <a:ext uri="{FF2B5EF4-FFF2-40B4-BE49-F238E27FC236}">
                  <a16:creationId xmlns:a16="http://schemas.microsoft.com/office/drawing/2014/main" id="{3E825703-6765-4012-97C0-DF9F9990001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81449" y="2766497"/>
              <a:ext cx="436902" cy="380513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8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2684E3-0693-4B14-ADEF-7BAD206CBD31}"/>
                </a:ext>
              </a:extLst>
            </p:cNvPr>
            <p:cNvSpPr/>
            <p:nvPr/>
          </p:nvSpPr>
          <p:spPr>
            <a:xfrm>
              <a:off x="6561421" y="2542411"/>
              <a:ext cx="1491396" cy="1732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775"/>
              <a:r>
                <a:rPr lang="en-US" sz="2400" b="1" dirty="0">
                  <a:solidFill>
                    <a:srgbClr val="1A1A1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Automated workflows</a:t>
              </a:r>
              <a:endParaRPr lang="en-US" sz="2400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8F39F3-8014-4FFF-8B72-181CD6010772}"/>
              </a:ext>
            </a:extLst>
          </p:cNvPr>
          <p:cNvGrpSpPr/>
          <p:nvPr/>
        </p:nvGrpSpPr>
        <p:grpSpPr>
          <a:xfrm>
            <a:off x="2374446" y="3653969"/>
            <a:ext cx="3134070" cy="1406938"/>
            <a:chOff x="4029907" y="3644385"/>
            <a:chExt cx="3276522" cy="15686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70CBA1-8858-435A-AF47-0D1384DEB96F}"/>
                </a:ext>
              </a:extLst>
            </p:cNvPr>
            <p:cNvSpPr/>
            <p:nvPr/>
          </p:nvSpPr>
          <p:spPr>
            <a:xfrm>
              <a:off x="4029907" y="3644385"/>
              <a:ext cx="3276522" cy="12495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24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" name="manager" title="Icon of three people with lines connecting them">
              <a:extLst>
                <a:ext uri="{FF2B5EF4-FFF2-40B4-BE49-F238E27FC236}">
                  <a16:creationId xmlns:a16="http://schemas.microsoft.com/office/drawing/2014/main" id="{A53F3BBC-A768-487D-8D16-30DC064EB36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07578" y="3989269"/>
              <a:ext cx="555343" cy="559750"/>
            </a:xfrm>
            <a:custGeom>
              <a:avLst/>
              <a:gdLst>
                <a:gd name="T0" fmla="*/ 128 w 348"/>
                <a:gd name="T1" fmla="*/ 46 h 352"/>
                <a:gd name="T2" fmla="*/ 174 w 348"/>
                <a:gd name="T3" fmla="*/ 0 h 352"/>
                <a:gd name="T4" fmla="*/ 220 w 348"/>
                <a:gd name="T5" fmla="*/ 46 h 352"/>
                <a:gd name="T6" fmla="*/ 174 w 348"/>
                <a:gd name="T7" fmla="*/ 91 h 352"/>
                <a:gd name="T8" fmla="*/ 128 w 348"/>
                <a:gd name="T9" fmla="*/ 46 h 352"/>
                <a:gd name="T10" fmla="*/ 231 w 348"/>
                <a:gd name="T11" fmla="*/ 148 h 352"/>
                <a:gd name="T12" fmla="*/ 174 w 348"/>
                <a:gd name="T13" fmla="*/ 91 h 352"/>
                <a:gd name="T14" fmla="*/ 117 w 348"/>
                <a:gd name="T15" fmla="*/ 148 h 352"/>
                <a:gd name="T16" fmla="*/ 57 w 348"/>
                <a:gd name="T17" fmla="*/ 295 h 352"/>
                <a:gd name="T18" fmla="*/ 102 w 348"/>
                <a:gd name="T19" fmla="*/ 249 h 352"/>
                <a:gd name="T20" fmla="*/ 57 w 348"/>
                <a:gd name="T21" fmla="*/ 204 h 352"/>
                <a:gd name="T22" fmla="*/ 11 w 348"/>
                <a:gd name="T23" fmla="*/ 249 h 352"/>
                <a:gd name="T24" fmla="*/ 57 w 348"/>
                <a:gd name="T25" fmla="*/ 295 h 352"/>
                <a:gd name="T26" fmla="*/ 114 w 348"/>
                <a:gd name="T27" fmla="*/ 352 h 352"/>
                <a:gd name="T28" fmla="*/ 57 w 348"/>
                <a:gd name="T29" fmla="*/ 295 h 352"/>
                <a:gd name="T30" fmla="*/ 0 w 348"/>
                <a:gd name="T31" fmla="*/ 352 h 352"/>
                <a:gd name="T32" fmla="*/ 291 w 348"/>
                <a:gd name="T33" fmla="*/ 295 h 352"/>
                <a:gd name="T34" fmla="*/ 337 w 348"/>
                <a:gd name="T35" fmla="*/ 249 h 352"/>
                <a:gd name="T36" fmla="*/ 291 w 348"/>
                <a:gd name="T37" fmla="*/ 204 h 352"/>
                <a:gd name="T38" fmla="*/ 246 w 348"/>
                <a:gd name="T39" fmla="*/ 249 h 352"/>
                <a:gd name="T40" fmla="*/ 291 w 348"/>
                <a:gd name="T41" fmla="*/ 295 h 352"/>
                <a:gd name="T42" fmla="*/ 348 w 348"/>
                <a:gd name="T43" fmla="*/ 352 h 352"/>
                <a:gd name="T44" fmla="*/ 291 w 348"/>
                <a:gd name="T45" fmla="*/ 295 h 352"/>
                <a:gd name="T46" fmla="*/ 234 w 348"/>
                <a:gd name="T47" fmla="*/ 352 h 352"/>
                <a:gd name="T48" fmla="*/ 224 w 348"/>
                <a:gd name="T49" fmla="*/ 219 h 352"/>
                <a:gd name="T50" fmla="*/ 174 w 348"/>
                <a:gd name="T51" fmla="*/ 169 h 352"/>
                <a:gd name="T52" fmla="*/ 124 w 348"/>
                <a:gd name="T53" fmla="*/ 2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" h="352">
                  <a:moveTo>
                    <a:pt x="128" y="46"/>
                  </a:moveTo>
                  <a:cubicBezTo>
                    <a:pt x="128" y="20"/>
                    <a:pt x="149" y="0"/>
                    <a:pt x="174" y="0"/>
                  </a:cubicBezTo>
                  <a:cubicBezTo>
                    <a:pt x="199" y="0"/>
                    <a:pt x="220" y="20"/>
                    <a:pt x="220" y="46"/>
                  </a:cubicBezTo>
                  <a:cubicBezTo>
                    <a:pt x="220" y="71"/>
                    <a:pt x="199" y="91"/>
                    <a:pt x="174" y="91"/>
                  </a:cubicBezTo>
                  <a:cubicBezTo>
                    <a:pt x="149" y="91"/>
                    <a:pt x="128" y="71"/>
                    <a:pt x="128" y="46"/>
                  </a:cubicBezTo>
                  <a:close/>
                  <a:moveTo>
                    <a:pt x="231" y="148"/>
                  </a:moveTo>
                  <a:cubicBezTo>
                    <a:pt x="231" y="117"/>
                    <a:pt x="206" y="91"/>
                    <a:pt x="174" y="91"/>
                  </a:cubicBezTo>
                  <a:cubicBezTo>
                    <a:pt x="142" y="91"/>
                    <a:pt x="117" y="117"/>
                    <a:pt x="117" y="148"/>
                  </a:cubicBezTo>
                  <a:moveTo>
                    <a:pt x="57" y="295"/>
                  </a:moveTo>
                  <a:cubicBezTo>
                    <a:pt x="82" y="295"/>
                    <a:pt x="102" y="275"/>
                    <a:pt x="102" y="249"/>
                  </a:cubicBezTo>
                  <a:cubicBezTo>
                    <a:pt x="102" y="224"/>
                    <a:pt x="82" y="204"/>
                    <a:pt x="57" y="204"/>
                  </a:cubicBezTo>
                  <a:cubicBezTo>
                    <a:pt x="32" y="204"/>
                    <a:pt x="11" y="224"/>
                    <a:pt x="11" y="249"/>
                  </a:cubicBezTo>
                  <a:cubicBezTo>
                    <a:pt x="11" y="275"/>
                    <a:pt x="32" y="295"/>
                    <a:pt x="57" y="295"/>
                  </a:cubicBezTo>
                  <a:close/>
                  <a:moveTo>
                    <a:pt x="114" y="352"/>
                  </a:moveTo>
                  <a:cubicBezTo>
                    <a:pt x="114" y="320"/>
                    <a:pt x="88" y="295"/>
                    <a:pt x="57" y="295"/>
                  </a:cubicBezTo>
                  <a:cubicBezTo>
                    <a:pt x="25" y="295"/>
                    <a:pt x="0" y="320"/>
                    <a:pt x="0" y="352"/>
                  </a:cubicBezTo>
                  <a:moveTo>
                    <a:pt x="291" y="295"/>
                  </a:moveTo>
                  <a:cubicBezTo>
                    <a:pt x="316" y="295"/>
                    <a:pt x="337" y="275"/>
                    <a:pt x="337" y="249"/>
                  </a:cubicBezTo>
                  <a:cubicBezTo>
                    <a:pt x="337" y="224"/>
                    <a:pt x="316" y="204"/>
                    <a:pt x="291" y="204"/>
                  </a:cubicBezTo>
                  <a:cubicBezTo>
                    <a:pt x="266" y="204"/>
                    <a:pt x="246" y="224"/>
                    <a:pt x="246" y="249"/>
                  </a:cubicBezTo>
                  <a:cubicBezTo>
                    <a:pt x="246" y="275"/>
                    <a:pt x="266" y="295"/>
                    <a:pt x="291" y="295"/>
                  </a:cubicBezTo>
                  <a:close/>
                  <a:moveTo>
                    <a:pt x="348" y="352"/>
                  </a:moveTo>
                  <a:cubicBezTo>
                    <a:pt x="348" y="320"/>
                    <a:pt x="323" y="295"/>
                    <a:pt x="291" y="295"/>
                  </a:cubicBezTo>
                  <a:cubicBezTo>
                    <a:pt x="260" y="295"/>
                    <a:pt x="234" y="320"/>
                    <a:pt x="234" y="352"/>
                  </a:cubicBezTo>
                  <a:moveTo>
                    <a:pt x="224" y="219"/>
                  </a:moveTo>
                  <a:cubicBezTo>
                    <a:pt x="174" y="169"/>
                    <a:pt x="174" y="169"/>
                    <a:pt x="174" y="169"/>
                  </a:cubicBezTo>
                  <a:cubicBezTo>
                    <a:pt x="124" y="219"/>
                    <a:pt x="124" y="219"/>
                    <a:pt x="124" y="219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24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3639DB-A379-45E8-8E16-0E341F6ED0E5}"/>
                </a:ext>
              </a:extLst>
            </p:cNvPr>
            <p:cNvSpPr/>
            <p:nvPr/>
          </p:nvSpPr>
          <p:spPr>
            <a:xfrm>
              <a:off x="5140592" y="3874738"/>
              <a:ext cx="2028402" cy="1338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775"/>
              <a:r>
                <a:rPr lang="en-US" sz="2400" b="1" dirty="0">
                  <a:solidFill>
                    <a:srgbClr val="1A1A1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Business Process flows</a:t>
              </a:r>
              <a:endParaRPr lang="en-US" sz="2400" dirty="0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7180EDD-FF06-4AA2-94D6-BF47AB687231}"/>
              </a:ext>
            </a:extLst>
          </p:cNvPr>
          <p:cNvSpPr/>
          <p:nvPr/>
        </p:nvSpPr>
        <p:spPr>
          <a:xfrm>
            <a:off x="2640045" y="1804252"/>
            <a:ext cx="2478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736" indent="-173736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b="1" dirty="0">
                <a:solidFill>
                  <a:schemeClr val="bg1"/>
                </a:solidFill>
                <a:latin typeface="Segoe UI Semilight (Body)"/>
              </a:rPr>
              <a:t>Power Automate</a:t>
            </a:r>
            <a:endParaRPr lang="en-US" sz="2400" dirty="0">
              <a:solidFill>
                <a:schemeClr val="bg1"/>
              </a:solidFill>
              <a:latin typeface="Segoe UI Semilight (Body)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C3BF4B-164D-410A-ACC7-3F20DDF6BD53}"/>
              </a:ext>
            </a:extLst>
          </p:cNvPr>
          <p:cNvSpPr/>
          <p:nvPr/>
        </p:nvSpPr>
        <p:spPr>
          <a:xfrm>
            <a:off x="6277012" y="1804252"/>
            <a:ext cx="2478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736" indent="-173736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b="1" dirty="0">
                <a:solidFill>
                  <a:schemeClr val="bg1"/>
                </a:solidFill>
                <a:latin typeface="Segoe UI Semilight (Body)"/>
              </a:rPr>
              <a:t>Logic Apps</a:t>
            </a:r>
            <a:endParaRPr lang="en-US" sz="2400" dirty="0">
              <a:solidFill>
                <a:schemeClr val="bg1"/>
              </a:solidFill>
              <a:latin typeface="Segoe UI Semilight (Body)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8D3724-029B-43B5-9EC8-12FD1F506898}"/>
              </a:ext>
            </a:extLst>
          </p:cNvPr>
          <p:cNvGrpSpPr/>
          <p:nvPr/>
        </p:nvGrpSpPr>
        <p:grpSpPr>
          <a:xfrm>
            <a:off x="2374446" y="4945835"/>
            <a:ext cx="3134070" cy="1061062"/>
            <a:chOff x="1379941" y="3535753"/>
            <a:chExt cx="2170752" cy="83217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066D82B-DB2C-4128-9559-85D8593C26E1}"/>
                </a:ext>
              </a:extLst>
            </p:cNvPr>
            <p:cNvGrpSpPr/>
            <p:nvPr/>
          </p:nvGrpSpPr>
          <p:grpSpPr>
            <a:xfrm>
              <a:off x="1379941" y="3535753"/>
              <a:ext cx="2170752" cy="832176"/>
              <a:chOff x="4029907" y="3644385"/>
              <a:chExt cx="3276522" cy="124952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1836DE1-B9E6-4A98-A0F8-9FDD89E638E6}"/>
                  </a:ext>
                </a:extLst>
              </p:cNvPr>
              <p:cNvSpPr/>
              <p:nvPr/>
            </p:nvSpPr>
            <p:spPr>
              <a:xfrm>
                <a:off x="4029907" y="3644385"/>
                <a:ext cx="3276522" cy="12495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5"/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AC1B253-83D1-4F40-BE1D-A11BD391EFA1}"/>
                  </a:ext>
                </a:extLst>
              </p:cNvPr>
              <p:cNvSpPr/>
              <p:nvPr/>
            </p:nvSpPr>
            <p:spPr>
              <a:xfrm>
                <a:off x="5140592" y="4014971"/>
                <a:ext cx="2028402" cy="543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775"/>
                <a:r>
                  <a:rPr lang="en-US" sz="2400" b="1">
                    <a:solidFill>
                      <a:srgbClr val="1A1A1A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UI flows</a:t>
                </a:r>
                <a:endParaRPr lang="en-US" sz="2400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  <p:pic>
          <p:nvPicPr>
            <p:cNvPr id="20" name="Picture 2" descr="Image result for pointer logo transparent">
              <a:extLst>
                <a:ext uri="{FF2B5EF4-FFF2-40B4-BE49-F238E27FC236}">
                  <a16:creationId xmlns:a16="http://schemas.microsoft.com/office/drawing/2014/main" id="{7AD82366-7144-4647-9BDF-46949B4C5AD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64646" y="3764639"/>
              <a:ext cx="374400" cy="37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EF3C31-6110-48C8-84E4-797BD283C7F7}"/>
              </a:ext>
            </a:extLst>
          </p:cNvPr>
          <p:cNvGrpSpPr/>
          <p:nvPr/>
        </p:nvGrpSpPr>
        <p:grpSpPr>
          <a:xfrm>
            <a:off x="5951455" y="2362103"/>
            <a:ext cx="3129326" cy="2183703"/>
            <a:chOff x="5691580" y="2485207"/>
            <a:chExt cx="2409084" cy="17901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5464E-9E90-4581-A484-D598A8B4AE0C}"/>
                </a:ext>
              </a:extLst>
            </p:cNvPr>
            <p:cNvSpPr/>
            <p:nvPr/>
          </p:nvSpPr>
          <p:spPr>
            <a:xfrm>
              <a:off x="5691580" y="2485207"/>
              <a:ext cx="2409084" cy="918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" name="Processing_E9F5" title="Icon of two interlocked gears">
              <a:extLst>
                <a:ext uri="{FF2B5EF4-FFF2-40B4-BE49-F238E27FC236}">
                  <a16:creationId xmlns:a16="http://schemas.microsoft.com/office/drawing/2014/main" id="{6B5A7711-3741-4CA4-B61B-FE35319B009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81449" y="2766497"/>
              <a:ext cx="436902" cy="380513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8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E5ECC5-7A7D-41D7-9FF4-62860F5D491E}"/>
                </a:ext>
              </a:extLst>
            </p:cNvPr>
            <p:cNvSpPr/>
            <p:nvPr/>
          </p:nvSpPr>
          <p:spPr>
            <a:xfrm>
              <a:off x="6561421" y="2542411"/>
              <a:ext cx="1491396" cy="1732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775"/>
              <a:r>
                <a:rPr lang="en-US" sz="2400" b="1" dirty="0">
                  <a:solidFill>
                    <a:srgbClr val="1A1A1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Automated workflows</a:t>
              </a:r>
              <a:endParaRPr lang="en-US" sz="2400" dirty="0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512D40F-6C55-4697-9C5E-8C4FEC06D3CA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141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PROCESS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FA20F9-AED0-46AB-ADB5-141FBD08F35A}"/>
              </a:ext>
            </a:extLst>
          </p:cNvPr>
          <p:cNvGrpSpPr/>
          <p:nvPr/>
        </p:nvGrpSpPr>
        <p:grpSpPr>
          <a:xfrm>
            <a:off x="7622608" y="2067134"/>
            <a:ext cx="4300152" cy="2445718"/>
            <a:chOff x="5837237" y="1211261"/>
            <a:chExt cx="7029562" cy="44920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6C2DDB-DA37-4024-9128-CDB7A6C2D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8097" y="1592262"/>
              <a:ext cx="6082340" cy="37101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A0F321-D478-4A12-BC2B-821D9C0C8514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7237" y="1211261"/>
              <a:ext cx="7029562" cy="449203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8AC5548-3101-4EDB-9649-F21FDF864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925" y="4790203"/>
            <a:ext cx="4300151" cy="7666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DB879B-1100-4703-93C1-23F62B14EE6A}"/>
              </a:ext>
            </a:extLst>
          </p:cNvPr>
          <p:cNvSpPr/>
          <p:nvPr/>
        </p:nvSpPr>
        <p:spPr>
          <a:xfrm>
            <a:off x="269240" y="3213387"/>
            <a:ext cx="6810829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Visual indicators that tell users where they are in the business process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Reduce the need for training 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Configurable to support common line of business methodologies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3C0923F-8BDC-49EF-8788-CE70D7F71A46}"/>
              </a:ext>
            </a:extLst>
          </p:cNvPr>
          <p:cNvSpPr txBox="1">
            <a:spLocks/>
          </p:cNvSpPr>
          <p:nvPr/>
        </p:nvSpPr>
        <p:spPr>
          <a:xfrm>
            <a:off x="269240" y="2422002"/>
            <a:ext cx="8032351" cy="5985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Used for managing the overall </a:t>
            </a:r>
            <a:r>
              <a:rPr lang="en-US" sz="2400" i="1" dirty="0">
                <a:solidFill>
                  <a:schemeClr val="bg1"/>
                </a:solidFill>
              </a:rPr>
              <a:t>User </a:t>
            </a:r>
            <a:r>
              <a:rPr lang="en-US" sz="2400" dirty="0">
                <a:solidFill>
                  <a:schemeClr val="bg1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08861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C0BFE-FC96-4BC9-872B-C4EC2823AF75}"/>
              </a:ext>
            </a:extLst>
          </p:cNvPr>
          <p:cNvSpPr/>
          <p:nvPr/>
        </p:nvSpPr>
        <p:spPr>
          <a:xfrm>
            <a:off x="5965216" y="2390027"/>
            <a:ext cx="5564541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Provides Robotic Process Automation (RPA) capabilities to Power Automate. 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Automate repetitive tasks in Windows and Web applications. 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Records and plays back user interface actions (clicks, keyboard input, etc.) for applications that don't have easy-to-use or complete APIs available.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35BE67-CC31-4B5E-AA48-E7ED1520BC04}"/>
              </a:ext>
            </a:extLst>
          </p:cNvPr>
          <p:cNvGrpSpPr/>
          <p:nvPr/>
        </p:nvGrpSpPr>
        <p:grpSpPr>
          <a:xfrm>
            <a:off x="152786" y="2272461"/>
            <a:ext cx="5943214" cy="3527447"/>
            <a:chOff x="4267586" y="1000364"/>
            <a:chExt cx="4259194" cy="24457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738225-5B2A-43B1-B576-8B32E68C19D9}"/>
                </a:ext>
              </a:extLst>
            </p:cNvPr>
            <p:cNvGrpSpPr/>
            <p:nvPr/>
          </p:nvGrpSpPr>
          <p:grpSpPr>
            <a:xfrm>
              <a:off x="4267586" y="1000364"/>
              <a:ext cx="4259194" cy="2445718"/>
              <a:chOff x="5837237" y="1211261"/>
              <a:chExt cx="6962607" cy="44920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48C5CC1-E982-418A-8FA1-15809E3EC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8097" y="1592262"/>
                <a:ext cx="6082340" cy="371014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C4EC6E2-115D-4273-B131-D3C98C6824F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37237" y="1211261"/>
                <a:ext cx="6962607" cy="4492039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389E16-872E-4A81-8B88-5A376DF3D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6032" y="1197315"/>
              <a:ext cx="3666762" cy="2020012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27AF3580-763C-424E-8AE8-C6A814FCAB47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330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80" y="187422"/>
            <a:ext cx="9859116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AUTOMATED WORKFLOW TRIGGERS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2CFBDA-33A1-40C8-9F3E-E846520B0B68}"/>
              </a:ext>
            </a:extLst>
          </p:cNvPr>
          <p:cNvGrpSpPr/>
          <p:nvPr/>
        </p:nvGrpSpPr>
        <p:grpSpPr>
          <a:xfrm>
            <a:off x="819273" y="2380092"/>
            <a:ext cx="3112647" cy="1051241"/>
            <a:chOff x="3064723" y="2497394"/>
            <a:chExt cx="2409084" cy="918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F905F0-46FE-4D68-B414-AB09D6922026}"/>
                </a:ext>
              </a:extLst>
            </p:cNvPr>
            <p:cNvSpPr/>
            <p:nvPr/>
          </p:nvSpPr>
          <p:spPr>
            <a:xfrm>
              <a:off x="3064723" y="2497394"/>
              <a:ext cx="2409084" cy="918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24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" name="Clock_E917" title="Icon of a clock">
              <a:extLst>
                <a:ext uri="{FF2B5EF4-FFF2-40B4-BE49-F238E27FC236}">
                  <a16:creationId xmlns:a16="http://schemas.microsoft.com/office/drawing/2014/main" id="{482ABDE5-6EAB-4D80-AC47-87722208E39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8883" y="2752593"/>
              <a:ext cx="408119" cy="408320"/>
            </a:xfrm>
            <a:custGeom>
              <a:avLst/>
              <a:gdLst>
                <a:gd name="T0" fmla="*/ 1610 w 3220"/>
                <a:gd name="T1" fmla="*/ 0 h 3220"/>
                <a:gd name="T2" fmla="*/ 0 w 3220"/>
                <a:gd name="T3" fmla="*/ 1610 h 3220"/>
                <a:gd name="T4" fmla="*/ 1610 w 3220"/>
                <a:gd name="T5" fmla="*/ 3220 h 3220"/>
                <a:gd name="T6" fmla="*/ 3220 w 3220"/>
                <a:gd name="T7" fmla="*/ 1610 h 3220"/>
                <a:gd name="T8" fmla="*/ 1610 w 3220"/>
                <a:gd name="T9" fmla="*/ 0 h 3220"/>
                <a:gd name="T10" fmla="*/ 1486 w 3220"/>
                <a:gd name="T11" fmla="*/ 619 h 3220"/>
                <a:gd name="T12" fmla="*/ 1486 w 3220"/>
                <a:gd name="T13" fmla="*/ 1734 h 3220"/>
                <a:gd name="T14" fmla="*/ 2353 w 3220"/>
                <a:gd name="T15" fmla="*/ 1734 h 3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0" h="3220">
                  <a:moveTo>
                    <a:pt x="1610" y="0"/>
                  </a:moveTo>
                  <a:cubicBezTo>
                    <a:pt x="721" y="0"/>
                    <a:pt x="0" y="721"/>
                    <a:pt x="0" y="1610"/>
                  </a:cubicBezTo>
                  <a:cubicBezTo>
                    <a:pt x="0" y="2499"/>
                    <a:pt x="721" y="3220"/>
                    <a:pt x="1610" y="3220"/>
                  </a:cubicBezTo>
                  <a:cubicBezTo>
                    <a:pt x="2499" y="3220"/>
                    <a:pt x="3220" y="2499"/>
                    <a:pt x="3220" y="1610"/>
                  </a:cubicBezTo>
                  <a:cubicBezTo>
                    <a:pt x="3220" y="721"/>
                    <a:pt x="2499" y="0"/>
                    <a:pt x="1610" y="0"/>
                  </a:cubicBezTo>
                  <a:close/>
                  <a:moveTo>
                    <a:pt x="1486" y="619"/>
                  </a:moveTo>
                  <a:cubicBezTo>
                    <a:pt x="1486" y="1734"/>
                    <a:pt x="1486" y="1734"/>
                    <a:pt x="1486" y="1734"/>
                  </a:cubicBezTo>
                  <a:cubicBezTo>
                    <a:pt x="2353" y="1734"/>
                    <a:pt x="2353" y="1734"/>
                    <a:pt x="2353" y="1734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24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FA9C78-E8F1-4EC1-9F4A-30E2C85BDA65}"/>
                </a:ext>
              </a:extLst>
            </p:cNvPr>
            <p:cNvSpPr/>
            <p:nvPr/>
          </p:nvSpPr>
          <p:spPr>
            <a:xfrm>
              <a:off x="3867625" y="2632441"/>
              <a:ext cx="1592822" cy="673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775"/>
              <a:r>
                <a:rPr lang="en-US" sz="2400" b="1" dirty="0">
                  <a:solidFill>
                    <a:srgbClr val="1A1A1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Scheduled Triggers</a:t>
              </a:r>
              <a:endParaRPr lang="en-US" sz="2400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A30E59-9209-443F-8ADB-A99F41237041}"/>
              </a:ext>
            </a:extLst>
          </p:cNvPr>
          <p:cNvGrpSpPr/>
          <p:nvPr/>
        </p:nvGrpSpPr>
        <p:grpSpPr>
          <a:xfrm>
            <a:off x="4084752" y="3569498"/>
            <a:ext cx="3112647" cy="1051241"/>
            <a:chOff x="5691580" y="2485207"/>
            <a:chExt cx="2409084" cy="918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431090-8024-4C51-A9EA-38E135C832C3}"/>
                </a:ext>
              </a:extLst>
            </p:cNvPr>
            <p:cNvSpPr/>
            <p:nvPr/>
          </p:nvSpPr>
          <p:spPr>
            <a:xfrm>
              <a:off x="5691580" y="2485207"/>
              <a:ext cx="2409084" cy="918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24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" name="Processing_E9F5" title="Icon of two interlocked gears">
              <a:extLst>
                <a:ext uri="{FF2B5EF4-FFF2-40B4-BE49-F238E27FC236}">
                  <a16:creationId xmlns:a16="http://schemas.microsoft.com/office/drawing/2014/main" id="{A1B53F6E-28AB-47D4-9B92-8CFD519EEE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81449" y="2766497"/>
              <a:ext cx="436902" cy="380513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24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015295-3EE4-4226-AAC4-5D9FF4416006}"/>
                </a:ext>
              </a:extLst>
            </p:cNvPr>
            <p:cNvSpPr/>
            <p:nvPr/>
          </p:nvSpPr>
          <p:spPr>
            <a:xfrm>
              <a:off x="6497347" y="2559872"/>
              <a:ext cx="1491396" cy="726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775"/>
              <a:r>
                <a:rPr lang="en-US" sz="2400" b="1" dirty="0">
                  <a:solidFill>
                    <a:srgbClr val="1A1A1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Automated Triggers</a:t>
              </a:r>
              <a:endParaRPr lang="en-US" sz="2400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E802A2-31FF-4DEA-8530-FD80BCBC200C}"/>
              </a:ext>
            </a:extLst>
          </p:cNvPr>
          <p:cNvGrpSpPr/>
          <p:nvPr/>
        </p:nvGrpSpPr>
        <p:grpSpPr>
          <a:xfrm>
            <a:off x="819273" y="4723958"/>
            <a:ext cx="3112647" cy="1630877"/>
            <a:chOff x="3064723" y="3620272"/>
            <a:chExt cx="2409084" cy="147901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161DDA-C905-4BE2-A3B1-A4D204FB33A0}"/>
                </a:ext>
              </a:extLst>
            </p:cNvPr>
            <p:cNvSpPr/>
            <p:nvPr/>
          </p:nvSpPr>
          <p:spPr>
            <a:xfrm>
              <a:off x="3064723" y="3620272"/>
              <a:ext cx="2409084" cy="918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24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" name="Touch_E815" title="Icon of a closed hand with one finger pressing a button">
              <a:extLst>
                <a:ext uri="{FF2B5EF4-FFF2-40B4-BE49-F238E27FC236}">
                  <a16:creationId xmlns:a16="http://schemas.microsoft.com/office/drawing/2014/main" id="{75EDFC01-47EA-4C4D-82F4-2FD247FCF1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8388" y="3824524"/>
              <a:ext cx="349108" cy="510216"/>
            </a:xfrm>
            <a:custGeom>
              <a:avLst/>
              <a:gdLst>
                <a:gd name="T0" fmla="*/ 1238 w 2563"/>
                <a:gd name="T1" fmla="*/ 1510 h 3746"/>
                <a:gd name="T2" fmla="*/ 1238 w 2563"/>
                <a:gd name="T3" fmla="*/ 1758 h 3746"/>
                <a:gd name="T4" fmla="*/ 1238 w 2563"/>
                <a:gd name="T5" fmla="*/ 654 h 3746"/>
                <a:gd name="T6" fmla="*/ 1017 w 2563"/>
                <a:gd name="T7" fmla="*/ 433 h 3746"/>
                <a:gd name="T8" fmla="*/ 796 w 2563"/>
                <a:gd name="T9" fmla="*/ 654 h 3746"/>
                <a:gd name="T10" fmla="*/ 796 w 2563"/>
                <a:gd name="T11" fmla="*/ 669 h 3746"/>
                <a:gd name="T12" fmla="*/ 796 w 2563"/>
                <a:gd name="T13" fmla="*/ 2453 h 3746"/>
                <a:gd name="T14" fmla="*/ 662 w 2563"/>
                <a:gd name="T15" fmla="*/ 2508 h 3746"/>
                <a:gd name="T16" fmla="*/ 423 w 2563"/>
                <a:gd name="T17" fmla="*/ 2269 h 3746"/>
                <a:gd name="T18" fmla="*/ 92 w 2563"/>
                <a:gd name="T19" fmla="*/ 2269 h 3746"/>
                <a:gd name="T20" fmla="*/ 92 w 2563"/>
                <a:gd name="T21" fmla="*/ 2600 h 3746"/>
                <a:gd name="T22" fmla="*/ 906 w 2563"/>
                <a:gd name="T23" fmla="*/ 3415 h 3746"/>
                <a:gd name="T24" fmla="*/ 1680 w 2563"/>
                <a:gd name="T25" fmla="*/ 3746 h 3746"/>
                <a:gd name="T26" fmla="*/ 2563 w 2563"/>
                <a:gd name="T27" fmla="*/ 2863 h 3746"/>
                <a:gd name="T28" fmla="*/ 2563 w 2563"/>
                <a:gd name="T29" fmla="*/ 2013 h 3746"/>
                <a:gd name="T30" fmla="*/ 2396 w 2563"/>
                <a:gd name="T31" fmla="*/ 1799 h 3746"/>
                <a:gd name="T32" fmla="*/ 1238 w 2563"/>
                <a:gd name="T33" fmla="*/ 1510 h 3746"/>
                <a:gd name="T34" fmla="*/ 1238 w 2563"/>
                <a:gd name="T35" fmla="*/ 654 h 3746"/>
                <a:gd name="T36" fmla="*/ 1238 w 2563"/>
                <a:gd name="T37" fmla="*/ 1268 h 3746"/>
                <a:gd name="T38" fmla="*/ 1669 w 2563"/>
                <a:gd name="T39" fmla="*/ 654 h 3746"/>
                <a:gd name="T40" fmla="*/ 1016 w 2563"/>
                <a:gd name="T41" fmla="*/ 0 h 3746"/>
                <a:gd name="T42" fmla="*/ 363 w 2563"/>
                <a:gd name="T43" fmla="*/ 654 h 3746"/>
                <a:gd name="T44" fmla="*/ 796 w 2563"/>
                <a:gd name="T45" fmla="*/ 1269 h 3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63" h="3746">
                  <a:moveTo>
                    <a:pt x="1238" y="1510"/>
                  </a:moveTo>
                  <a:cubicBezTo>
                    <a:pt x="1238" y="1758"/>
                    <a:pt x="1238" y="1758"/>
                    <a:pt x="1238" y="1758"/>
                  </a:cubicBezTo>
                  <a:moveTo>
                    <a:pt x="1238" y="654"/>
                  </a:moveTo>
                  <a:cubicBezTo>
                    <a:pt x="1238" y="532"/>
                    <a:pt x="1139" y="433"/>
                    <a:pt x="1017" y="433"/>
                  </a:cubicBezTo>
                  <a:cubicBezTo>
                    <a:pt x="895" y="433"/>
                    <a:pt x="796" y="532"/>
                    <a:pt x="796" y="654"/>
                  </a:cubicBezTo>
                  <a:cubicBezTo>
                    <a:pt x="796" y="654"/>
                    <a:pt x="796" y="659"/>
                    <a:pt x="796" y="669"/>
                  </a:cubicBezTo>
                  <a:cubicBezTo>
                    <a:pt x="796" y="818"/>
                    <a:pt x="796" y="2026"/>
                    <a:pt x="796" y="2453"/>
                  </a:cubicBezTo>
                  <a:cubicBezTo>
                    <a:pt x="796" y="2523"/>
                    <a:pt x="712" y="2557"/>
                    <a:pt x="662" y="2508"/>
                  </a:cubicBezTo>
                  <a:cubicBezTo>
                    <a:pt x="423" y="2269"/>
                    <a:pt x="423" y="2269"/>
                    <a:pt x="423" y="2269"/>
                  </a:cubicBezTo>
                  <a:cubicBezTo>
                    <a:pt x="331" y="2177"/>
                    <a:pt x="183" y="2177"/>
                    <a:pt x="92" y="2269"/>
                  </a:cubicBezTo>
                  <a:cubicBezTo>
                    <a:pt x="0" y="2360"/>
                    <a:pt x="0" y="2508"/>
                    <a:pt x="92" y="2600"/>
                  </a:cubicBezTo>
                  <a:cubicBezTo>
                    <a:pt x="906" y="3415"/>
                    <a:pt x="906" y="3415"/>
                    <a:pt x="906" y="3415"/>
                  </a:cubicBezTo>
                  <a:cubicBezTo>
                    <a:pt x="1104" y="3619"/>
                    <a:pt x="1377" y="3746"/>
                    <a:pt x="1680" y="3746"/>
                  </a:cubicBezTo>
                  <a:cubicBezTo>
                    <a:pt x="2168" y="3746"/>
                    <a:pt x="2563" y="3351"/>
                    <a:pt x="2563" y="2863"/>
                  </a:cubicBezTo>
                  <a:cubicBezTo>
                    <a:pt x="2563" y="2013"/>
                    <a:pt x="2563" y="2013"/>
                    <a:pt x="2563" y="2013"/>
                  </a:cubicBezTo>
                  <a:cubicBezTo>
                    <a:pt x="2563" y="1912"/>
                    <a:pt x="2494" y="1824"/>
                    <a:pt x="2396" y="1799"/>
                  </a:cubicBezTo>
                  <a:cubicBezTo>
                    <a:pt x="1238" y="1510"/>
                    <a:pt x="1238" y="1510"/>
                    <a:pt x="1238" y="1510"/>
                  </a:cubicBezTo>
                  <a:lnTo>
                    <a:pt x="1238" y="654"/>
                  </a:lnTo>
                  <a:close/>
                  <a:moveTo>
                    <a:pt x="1238" y="1268"/>
                  </a:moveTo>
                  <a:cubicBezTo>
                    <a:pt x="1489" y="1177"/>
                    <a:pt x="1669" y="936"/>
                    <a:pt x="1669" y="654"/>
                  </a:cubicBezTo>
                  <a:cubicBezTo>
                    <a:pt x="1669" y="293"/>
                    <a:pt x="1377" y="0"/>
                    <a:pt x="1016" y="0"/>
                  </a:cubicBezTo>
                  <a:cubicBezTo>
                    <a:pt x="655" y="0"/>
                    <a:pt x="363" y="293"/>
                    <a:pt x="363" y="654"/>
                  </a:cubicBezTo>
                  <a:cubicBezTo>
                    <a:pt x="363" y="937"/>
                    <a:pt x="544" y="1178"/>
                    <a:pt x="796" y="1269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24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444DF6-3F0F-4BE4-B1F8-9E1836B0E27B}"/>
                </a:ext>
              </a:extLst>
            </p:cNvPr>
            <p:cNvSpPr/>
            <p:nvPr/>
          </p:nvSpPr>
          <p:spPr>
            <a:xfrm>
              <a:off x="3778995" y="3774132"/>
              <a:ext cx="1240644" cy="1325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775"/>
              <a:r>
                <a:rPr lang="en-US" sz="2400" b="1">
                  <a:solidFill>
                    <a:srgbClr val="1A1A1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Instant triggers</a:t>
              </a:r>
              <a:endParaRPr lang="en-US" sz="240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22F9D9-0DAA-4CF6-B652-8BA0944F5D24}"/>
              </a:ext>
            </a:extLst>
          </p:cNvPr>
          <p:cNvGrpSpPr/>
          <p:nvPr/>
        </p:nvGrpSpPr>
        <p:grpSpPr>
          <a:xfrm>
            <a:off x="4084752" y="2380091"/>
            <a:ext cx="3112647" cy="1051241"/>
            <a:chOff x="3064723" y="2497394"/>
            <a:chExt cx="2409084" cy="91871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6BD0BB-952D-4182-B03E-F611BCE064EA}"/>
                </a:ext>
              </a:extLst>
            </p:cNvPr>
            <p:cNvSpPr/>
            <p:nvPr/>
          </p:nvSpPr>
          <p:spPr>
            <a:xfrm>
              <a:off x="3064723" y="2497394"/>
              <a:ext cx="2409084" cy="918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24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9" name="Clock_E917" title="Icon of a clock">
              <a:extLst>
                <a:ext uri="{FF2B5EF4-FFF2-40B4-BE49-F238E27FC236}">
                  <a16:creationId xmlns:a16="http://schemas.microsoft.com/office/drawing/2014/main" id="{2391B218-3567-4192-9AC7-7C32202E844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68883" y="2752593"/>
              <a:ext cx="408119" cy="408320"/>
            </a:xfrm>
            <a:custGeom>
              <a:avLst/>
              <a:gdLst>
                <a:gd name="T0" fmla="*/ 1610 w 3220"/>
                <a:gd name="T1" fmla="*/ 0 h 3220"/>
                <a:gd name="T2" fmla="*/ 0 w 3220"/>
                <a:gd name="T3" fmla="*/ 1610 h 3220"/>
                <a:gd name="T4" fmla="*/ 1610 w 3220"/>
                <a:gd name="T5" fmla="*/ 3220 h 3220"/>
                <a:gd name="T6" fmla="*/ 3220 w 3220"/>
                <a:gd name="T7" fmla="*/ 1610 h 3220"/>
                <a:gd name="T8" fmla="*/ 1610 w 3220"/>
                <a:gd name="T9" fmla="*/ 0 h 3220"/>
                <a:gd name="T10" fmla="*/ 1486 w 3220"/>
                <a:gd name="T11" fmla="*/ 619 h 3220"/>
                <a:gd name="T12" fmla="*/ 1486 w 3220"/>
                <a:gd name="T13" fmla="*/ 1734 h 3220"/>
                <a:gd name="T14" fmla="*/ 2353 w 3220"/>
                <a:gd name="T15" fmla="*/ 1734 h 3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0" h="3220">
                  <a:moveTo>
                    <a:pt x="1610" y="0"/>
                  </a:moveTo>
                  <a:cubicBezTo>
                    <a:pt x="721" y="0"/>
                    <a:pt x="0" y="721"/>
                    <a:pt x="0" y="1610"/>
                  </a:cubicBezTo>
                  <a:cubicBezTo>
                    <a:pt x="0" y="2499"/>
                    <a:pt x="721" y="3220"/>
                    <a:pt x="1610" y="3220"/>
                  </a:cubicBezTo>
                  <a:cubicBezTo>
                    <a:pt x="2499" y="3220"/>
                    <a:pt x="3220" y="2499"/>
                    <a:pt x="3220" y="1610"/>
                  </a:cubicBezTo>
                  <a:cubicBezTo>
                    <a:pt x="3220" y="721"/>
                    <a:pt x="2499" y="0"/>
                    <a:pt x="1610" y="0"/>
                  </a:cubicBezTo>
                  <a:close/>
                  <a:moveTo>
                    <a:pt x="1486" y="619"/>
                  </a:moveTo>
                  <a:cubicBezTo>
                    <a:pt x="1486" y="1734"/>
                    <a:pt x="1486" y="1734"/>
                    <a:pt x="1486" y="1734"/>
                  </a:cubicBezTo>
                  <a:cubicBezTo>
                    <a:pt x="2353" y="1734"/>
                    <a:pt x="2353" y="1734"/>
                    <a:pt x="2353" y="1734"/>
                  </a:cubicBez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24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5F9837-1B39-4235-9A33-ACB34A2424DC}"/>
                </a:ext>
              </a:extLst>
            </p:cNvPr>
            <p:cNvSpPr/>
            <p:nvPr/>
          </p:nvSpPr>
          <p:spPr>
            <a:xfrm>
              <a:off x="3867625" y="2632441"/>
              <a:ext cx="1592822" cy="673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775"/>
              <a:r>
                <a:rPr lang="en-US" sz="2400" b="1" dirty="0">
                  <a:solidFill>
                    <a:srgbClr val="1A1A1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Scheduled Triggers</a:t>
              </a:r>
              <a:endParaRPr lang="en-US" sz="2400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B67BCB-6D59-425E-A329-62C2CC78B2D3}"/>
              </a:ext>
            </a:extLst>
          </p:cNvPr>
          <p:cNvGrpSpPr/>
          <p:nvPr/>
        </p:nvGrpSpPr>
        <p:grpSpPr>
          <a:xfrm>
            <a:off x="819274" y="3562060"/>
            <a:ext cx="3112647" cy="1051241"/>
            <a:chOff x="5691580" y="2485207"/>
            <a:chExt cx="2409084" cy="91871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B3D32BB-B365-41A5-856D-CC407FCE2BAC}"/>
                </a:ext>
              </a:extLst>
            </p:cNvPr>
            <p:cNvSpPr/>
            <p:nvPr/>
          </p:nvSpPr>
          <p:spPr>
            <a:xfrm>
              <a:off x="5691580" y="2485207"/>
              <a:ext cx="2409084" cy="918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24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3" name="Processing_E9F5" title="Icon of two interlocked gears">
              <a:extLst>
                <a:ext uri="{FF2B5EF4-FFF2-40B4-BE49-F238E27FC236}">
                  <a16:creationId xmlns:a16="http://schemas.microsoft.com/office/drawing/2014/main" id="{976FC445-EE08-4796-B0C8-8B4482779A4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81449" y="2766497"/>
              <a:ext cx="436902" cy="380513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24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BA67E9-E253-429F-968B-83B7C08AE9FC}"/>
                </a:ext>
              </a:extLst>
            </p:cNvPr>
            <p:cNvSpPr/>
            <p:nvPr/>
          </p:nvSpPr>
          <p:spPr>
            <a:xfrm>
              <a:off x="6497347" y="2559872"/>
              <a:ext cx="1491396" cy="726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775"/>
              <a:r>
                <a:rPr lang="en-US" sz="2400" b="1" dirty="0">
                  <a:solidFill>
                    <a:srgbClr val="1A1A1A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Automated Triggers</a:t>
              </a:r>
              <a:endParaRPr lang="en-US" sz="2400" dirty="0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3181BA2-3DFC-4994-808F-FA058D3AA925}"/>
              </a:ext>
            </a:extLst>
          </p:cNvPr>
          <p:cNvSpPr/>
          <p:nvPr/>
        </p:nvSpPr>
        <p:spPr>
          <a:xfrm>
            <a:off x="1239857" y="1968094"/>
            <a:ext cx="2478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736" indent="-173736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b="1" dirty="0">
                <a:solidFill>
                  <a:schemeClr val="bg1"/>
                </a:solidFill>
              </a:rPr>
              <a:t>Power Automate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0B961F-A4F5-4DEF-A800-D17C9FCD5333}"/>
              </a:ext>
            </a:extLst>
          </p:cNvPr>
          <p:cNvSpPr/>
          <p:nvPr/>
        </p:nvSpPr>
        <p:spPr>
          <a:xfrm>
            <a:off x="4401969" y="1968094"/>
            <a:ext cx="2478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736" indent="-173736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b="1">
                <a:solidFill>
                  <a:schemeClr val="bg1"/>
                </a:solidFill>
              </a:rPr>
              <a:t>Logic Apps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3E3F51F-D017-43CD-8A4C-890349B2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643" y="2380091"/>
            <a:ext cx="3172500" cy="3675904"/>
          </a:xfrm>
          <a:prstGeom prst="rect">
            <a:avLst/>
          </a:prstGeom>
        </p:spPr>
      </p:pic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0F9BF2C0-E23D-48D7-BB24-2A73E0B92EB9}"/>
              </a:ext>
            </a:extLst>
          </p:cNvPr>
          <p:cNvSpPr txBox="1">
            <a:spLocks/>
          </p:cNvSpPr>
          <p:nvPr/>
        </p:nvSpPr>
        <p:spPr>
          <a:xfrm>
            <a:off x="277359" y="1473499"/>
            <a:ext cx="11384937" cy="9112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Triggers initiate a workflow.  Depending on the task, different triggers may be needed</a:t>
            </a:r>
          </a:p>
        </p:txBody>
      </p:sp>
    </p:spTree>
    <p:extLst>
      <p:ext uri="{BB962C8B-B14F-4D97-AF65-F5344CB8AC3E}">
        <p14:creationId xmlns:p14="http://schemas.microsoft.com/office/powerpoint/2010/main" val="325351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TRIGGERS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EA239-A5B5-405C-9EEA-E950AB49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35" y="2378172"/>
            <a:ext cx="3941912" cy="176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3D36A0-C294-4122-A9F4-21AB58644DD5}"/>
              </a:ext>
            </a:extLst>
          </p:cNvPr>
          <p:cNvSpPr/>
          <p:nvPr/>
        </p:nvSpPr>
        <p:spPr>
          <a:xfrm>
            <a:off x="4734905" y="2809749"/>
            <a:ext cx="39860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Manual triggers may include optional input fields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56793-D9C8-4B41-A413-AED3EE58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44" y="1427471"/>
            <a:ext cx="2609610" cy="4639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91F4A5-0E0C-48DE-995A-ED722B48FBE1}"/>
              </a:ext>
            </a:extLst>
          </p:cNvPr>
          <p:cNvGrpSpPr/>
          <p:nvPr/>
        </p:nvGrpSpPr>
        <p:grpSpPr>
          <a:xfrm>
            <a:off x="4966510" y="4104127"/>
            <a:ext cx="3522888" cy="1762685"/>
            <a:chOff x="1500148" y="3045553"/>
            <a:chExt cx="2697440" cy="1400140"/>
          </a:xfrm>
        </p:grpSpPr>
        <p:pic>
          <p:nvPicPr>
            <p:cNvPr id="7" name="Picture 2" descr="Image result for flic button">
              <a:extLst>
                <a:ext uri="{FF2B5EF4-FFF2-40B4-BE49-F238E27FC236}">
                  <a16:creationId xmlns:a16="http://schemas.microsoft.com/office/drawing/2014/main" id="{D4752C63-8DDB-4572-90C9-8A7EBF2C7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148" y="3665838"/>
              <a:ext cx="710087" cy="71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Image result for bttn">
              <a:extLst>
                <a:ext uri="{FF2B5EF4-FFF2-40B4-BE49-F238E27FC236}">
                  <a16:creationId xmlns:a16="http://schemas.microsoft.com/office/drawing/2014/main" id="{D34A10C9-2741-41EC-A325-35580DC81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6360" y="3045553"/>
              <a:ext cx="1791228" cy="1400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345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INTEGRATION WITH POWERAPPS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DBAC62-08D9-4F0A-9E1D-18A0027FE700}"/>
              </a:ext>
            </a:extLst>
          </p:cNvPr>
          <p:cNvSpPr/>
          <p:nvPr/>
        </p:nvSpPr>
        <p:spPr>
          <a:xfrm>
            <a:off x="269240" y="2518431"/>
            <a:ext cx="75561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Power Automate has triggers and actions to send responses to Power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Achieving similar functionality in Logic Apps requires custom connectors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92E8F-EF75-4F11-A009-086F3C7C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62" y="1186356"/>
            <a:ext cx="2662945" cy="4726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F8DF0-7EF3-4D81-964E-3A05B084B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042" y="4261373"/>
            <a:ext cx="4047594" cy="159631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5400046-8B56-47B0-B1FE-4F25CF91DF49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367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CONNECTOR NON-PARITY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8532DC-5E34-4399-9A37-8A92855A220F}"/>
              </a:ext>
            </a:extLst>
          </p:cNvPr>
          <p:cNvSpPr/>
          <p:nvPr/>
        </p:nvSpPr>
        <p:spPr>
          <a:xfrm>
            <a:off x="472500" y="5190323"/>
            <a:ext cx="928545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Although many connectors are shared, there are some differences.</a:t>
            </a:r>
          </a:p>
          <a:p>
            <a:pPr marL="675376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7DBCF1-98A0-4462-B851-B98A12668A41}"/>
              </a:ext>
            </a:extLst>
          </p:cNvPr>
          <p:cNvSpPr/>
          <p:nvPr/>
        </p:nvSpPr>
        <p:spPr>
          <a:xfrm>
            <a:off x="269240" y="3455984"/>
            <a:ext cx="2478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736" indent="-173736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b="1" dirty="0">
                <a:solidFill>
                  <a:schemeClr val="bg1"/>
                </a:solidFill>
                <a:latin typeface="Segoe UI Semilight (Body)"/>
              </a:rPr>
              <a:t>Power Automate</a:t>
            </a:r>
            <a:endParaRPr lang="en-US" sz="2400" dirty="0">
              <a:solidFill>
                <a:schemeClr val="bg1"/>
              </a:solidFill>
              <a:latin typeface="Segoe UI Semilight (Body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BA5DE-5D18-4A82-B974-8F21B523123D}"/>
              </a:ext>
            </a:extLst>
          </p:cNvPr>
          <p:cNvSpPr/>
          <p:nvPr/>
        </p:nvSpPr>
        <p:spPr>
          <a:xfrm>
            <a:off x="5171932" y="3386990"/>
            <a:ext cx="2478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736" indent="-173736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b="1" dirty="0">
                <a:solidFill>
                  <a:schemeClr val="bg1"/>
                </a:solidFill>
              </a:rPr>
              <a:t>Logic Apps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B8C79-345A-444D-B9BA-BACBE1BD8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742" y="3044680"/>
            <a:ext cx="2478212" cy="1284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72CDF9-3D44-4B76-904C-8806F3DEB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92"/>
          <a:stretch/>
        </p:blipFill>
        <p:spPr>
          <a:xfrm>
            <a:off x="2720586" y="2444748"/>
            <a:ext cx="2478212" cy="26227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036FAFE-7CEA-480E-9933-1D8D08B9E0DB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22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0403"/>
            <a:ext cx="4928870" cy="2693324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Power Automate or Logic Apps – Which to Choose?</a:t>
            </a:r>
            <a:br>
              <a:rPr lang="en-CA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Haniel Croitoru &amp; Daniel Santos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88" y="993076"/>
            <a:ext cx="9859116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TEMPLATES FOR COMMON TASKS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E153D2F-6200-476C-BB94-39E3BD6E42C0}"/>
              </a:ext>
            </a:extLst>
          </p:cNvPr>
          <p:cNvSpPr txBox="1">
            <a:spLocks/>
          </p:cNvSpPr>
          <p:nvPr/>
        </p:nvSpPr>
        <p:spPr>
          <a:xfrm>
            <a:off x="576370" y="2318206"/>
            <a:ext cx="9709038" cy="943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Thousands of scenarios have been combined into reusable templates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73645-5B20-48BF-97E5-AE7CA7E47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79"/>
          <a:stretch/>
        </p:blipFill>
        <p:spPr>
          <a:xfrm>
            <a:off x="2060678" y="2863021"/>
            <a:ext cx="6740422" cy="30877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55ECBD5-6550-4811-8259-0F439C26649C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36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29260"/>
            <a:ext cx="9859116" cy="1158793"/>
          </a:xfrm>
        </p:spPr>
        <p:txBody>
          <a:bodyPr/>
          <a:lstStyle/>
          <a:p>
            <a:r>
              <a:rPr lang="en-US" dirty="0"/>
              <a:t>APPROVALS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83BD84-F155-4A37-89C0-35ED21CA62A2}"/>
              </a:ext>
            </a:extLst>
          </p:cNvPr>
          <p:cNvSpPr/>
          <p:nvPr/>
        </p:nvSpPr>
        <p:spPr>
          <a:xfrm>
            <a:off x="187092" y="1461927"/>
            <a:ext cx="720648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Single-approve or All-approve actions can be added to Power Automate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Approvals can be provided via email, website, or the mobile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 Logic Apps, build approvals using Outlook’s Send Approval Email; but there is no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D029D-E32A-427D-AF64-90A50B2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119" y="3117910"/>
            <a:ext cx="1924908" cy="1384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EA211-CA66-427A-9FA3-55A896B5E6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85" r="30198" b="16714"/>
          <a:stretch/>
        </p:blipFill>
        <p:spPr>
          <a:xfrm>
            <a:off x="7566306" y="2029288"/>
            <a:ext cx="2562050" cy="1504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3D318-D282-47C3-BA20-D4F7ED2820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9" t="43331" r="12286" b="1864"/>
          <a:stretch/>
        </p:blipFill>
        <p:spPr>
          <a:xfrm>
            <a:off x="7566306" y="3625000"/>
            <a:ext cx="2562050" cy="1471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484125-475B-4A1E-9663-7BBA502B4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6796" y="2031395"/>
            <a:ext cx="1727103" cy="307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26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84172"/>
            <a:ext cx="10644051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USAGE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5173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421870"/>
            <a:ext cx="9859116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POWER AUTOMATE TO LOGIC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EDFA32-1F9F-49DA-8313-F6A7C23F5C13}"/>
              </a:ext>
            </a:extLst>
          </p:cNvPr>
          <p:cNvSpPr/>
          <p:nvPr/>
        </p:nvSpPr>
        <p:spPr>
          <a:xfrm>
            <a:off x="3756552" y="2219621"/>
            <a:ext cx="7699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Flows can be exported from the menu in JSON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04B57-B012-4597-9874-1F7A3C110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06" b="14249"/>
          <a:stretch/>
        </p:blipFill>
        <p:spPr>
          <a:xfrm>
            <a:off x="377366" y="2161443"/>
            <a:ext cx="3372555" cy="155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C61B60-0CE0-4E38-A0DE-4FD09C48714B}"/>
              </a:ext>
            </a:extLst>
          </p:cNvPr>
          <p:cNvSpPr/>
          <p:nvPr/>
        </p:nvSpPr>
        <p:spPr>
          <a:xfrm>
            <a:off x="377366" y="3982306"/>
            <a:ext cx="76995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Once imported into Logic Apps, you will need to configure the Azure subscription, Resource group, Location and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 will also need to re-create the connections used</a:t>
            </a:r>
          </a:p>
        </p:txBody>
      </p:sp>
      <p:pic>
        <p:nvPicPr>
          <p:cNvPr id="6" name="Picture 2" descr="https://procsi.blob.core.windows.net/blog-images/grow-up-parameters.png">
            <a:extLst>
              <a:ext uri="{FF2B5EF4-FFF2-40B4-BE49-F238E27FC236}">
                <a16:creationId xmlns:a16="http://schemas.microsoft.com/office/drawing/2014/main" id="{001F7D8E-8018-4DCD-A686-01AB845A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82" y="2742286"/>
            <a:ext cx="3590146" cy="2809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0BD034-B602-44F4-B83F-40AF9F7B08C6}"/>
              </a:ext>
            </a:extLst>
          </p:cNvPr>
          <p:cNvSpPr/>
          <p:nvPr/>
        </p:nvSpPr>
        <p:spPr>
          <a:xfrm>
            <a:off x="2573635" y="5595150"/>
            <a:ext cx="4425665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CAVEAT:</a:t>
            </a:r>
            <a:r>
              <a:rPr lang="en-US" sz="1400" dirty="0"/>
              <a:t>  There may be connectors in the Power Automate that are not available in Logic Apps</a:t>
            </a:r>
          </a:p>
        </p:txBody>
      </p:sp>
    </p:spTree>
    <p:extLst>
      <p:ext uri="{BB962C8B-B14F-4D97-AF65-F5344CB8AC3E}">
        <p14:creationId xmlns:p14="http://schemas.microsoft.com/office/powerpoint/2010/main" val="31983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50798"/>
            <a:ext cx="9859116" cy="1158793"/>
          </a:xfrm>
        </p:spPr>
        <p:txBody>
          <a:bodyPr>
            <a:normAutofit/>
          </a:bodyPr>
          <a:lstStyle/>
          <a:p>
            <a:r>
              <a:rPr lang="en-US" dirty="0"/>
              <a:t>WORKFLOW OWNERSHIP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376761-FA49-4B72-B5C6-2ABF7F2B7EC4}"/>
              </a:ext>
            </a:extLst>
          </p:cNvPr>
          <p:cNvSpPr/>
          <p:nvPr/>
        </p:nvSpPr>
        <p:spPr>
          <a:xfrm>
            <a:off x="269240" y="2392634"/>
            <a:ext cx="4898336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Power Automate flows can be owned by multiple users and even other resources, such as SharePoint groups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Logic Apps belong to a single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7BF0A-55E4-40D5-AD13-58502A1F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383" y="2412228"/>
            <a:ext cx="4501817" cy="325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DF010FE-1EDE-4E5D-9EA2-6F54AB53B7D2}"/>
              </a:ext>
            </a:extLst>
          </p:cNvPr>
          <p:cNvSpPr txBox="1">
            <a:spLocks/>
          </p:cNvSpPr>
          <p:nvPr/>
        </p:nvSpPr>
        <p:spPr>
          <a:xfrm>
            <a:off x="406254" y="1414253"/>
            <a:ext cx="8001000" cy="1692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Owners can change the workflows</a:t>
            </a:r>
          </a:p>
        </p:txBody>
      </p:sp>
    </p:spTree>
    <p:extLst>
      <p:ext uri="{BB962C8B-B14F-4D97-AF65-F5344CB8AC3E}">
        <p14:creationId xmlns:p14="http://schemas.microsoft.com/office/powerpoint/2010/main" val="219761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76" y="454836"/>
            <a:ext cx="11487331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WORKFLOW RUNTIME CONTEXT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0737CE-77B0-487D-A102-C7089B93F1A6}"/>
              </a:ext>
            </a:extLst>
          </p:cNvPr>
          <p:cNvSpPr/>
          <p:nvPr/>
        </p:nvSpPr>
        <p:spPr>
          <a:xfrm>
            <a:off x="575002" y="2345149"/>
            <a:ext cx="552099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Depending on how a flow is triggered, the context of the flow is for that user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Power Automate flow triggered from a Power App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Logic Apps are always running in the context of the maker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9A4E6-2F09-436A-9050-AE9E55769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21"/>
          <a:stretch/>
        </p:blipFill>
        <p:spPr>
          <a:xfrm>
            <a:off x="6704873" y="2259698"/>
            <a:ext cx="4779238" cy="3411946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0C6A60B-AE21-4E8B-9012-2935E9331EF2}"/>
              </a:ext>
            </a:extLst>
          </p:cNvPr>
          <p:cNvSpPr txBox="1">
            <a:spLocks/>
          </p:cNvSpPr>
          <p:nvPr/>
        </p:nvSpPr>
        <p:spPr>
          <a:xfrm>
            <a:off x="354004" y="1444352"/>
            <a:ext cx="8001000" cy="1692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Who runs the workflow will impact the results provided</a:t>
            </a:r>
          </a:p>
        </p:txBody>
      </p:sp>
    </p:spTree>
    <p:extLst>
      <p:ext uri="{BB962C8B-B14F-4D97-AF65-F5344CB8AC3E}">
        <p14:creationId xmlns:p14="http://schemas.microsoft.com/office/powerpoint/2010/main" val="212082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77" y="375394"/>
            <a:ext cx="11461206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FLOW MOBILE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8175D-1712-472D-894A-23FDBEBFF690}"/>
              </a:ext>
            </a:extLst>
          </p:cNvPr>
          <p:cNvSpPr txBox="1">
            <a:spLocks/>
          </p:cNvSpPr>
          <p:nvPr/>
        </p:nvSpPr>
        <p:spPr>
          <a:xfrm>
            <a:off x="589136" y="2019886"/>
            <a:ext cx="3232899" cy="1291547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management activities include</a:t>
            </a:r>
          </a:p>
          <a:p>
            <a:r>
              <a:rPr lang="en-US" sz="2400" dirty="0">
                <a:solidFill>
                  <a:schemeClr val="bg1"/>
                </a:solidFill>
              </a:rPr>
              <a:t>Manually start flows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Review flow completion status and notifications</a:t>
            </a:r>
          </a:p>
          <a:p>
            <a:r>
              <a:rPr lang="en-US" sz="2400" dirty="0">
                <a:solidFill>
                  <a:schemeClr val="bg1"/>
                </a:solidFill>
              </a:rPr>
              <a:t>Edit flows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7E7223-089D-4278-8EF5-372711EFF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016" y="2079856"/>
            <a:ext cx="2150635" cy="3823352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776F9E43-E8EB-42C2-9205-309EF601B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945" y="2079857"/>
            <a:ext cx="2150635" cy="382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Image">
            <a:extLst>
              <a:ext uri="{FF2B5EF4-FFF2-40B4-BE49-F238E27FC236}">
                <a16:creationId xmlns:a16="http://schemas.microsoft.com/office/drawing/2014/main" id="{400E64CF-7745-4C37-924F-F17F470E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80" y="2079857"/>
            <a:ext cx="2150636" cy="382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047A46A-CDA9-4109-B8F5-8097F0478E14}"/>
              </a:ext>
            </a:extLst>
          </p:cNvPr>
          <p:cNvSpPr txBox="1">
            <a:spLocks/>
          </p:cNvSpPr>
          <p:nvPr/>
        </p:nvSpPr>
        <p:spPr>
          <a:xfrm>
            <a:off x="299977" y="1364910"/>
            <a:ext cx="8001000" cy="1692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Manage your Flows from anywhere</a:t>
            </a:r>
          </a:p>
        </p:txBody>
      </p:sp>
    </p:spTree>
    <p:extLst>
      <p:ext uri="{BB962C8B-B14F-4D97-AF65-F5344CB8AC3E}">
        <p14:creationId xmlns:p14="http://schemas.microsoft.com/office/powerpoint/2010/main" val="41287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8" y="245830"/>
            <a:ext cx="11909697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ENVIRONMENTS AND SOLUTIONS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6DEB6D-40EF-4EB2-BF3D-BFC4C569AC6D}"/>
              </a:ext>
            </a:extLst>
          </p:cNvPr>
          <p:cNvSpPr/>
          <p:nvPr/>
        </p:nvSpPr>
        <p:spPr>
          <a:xfrm>
            <a:off x="177798" y="1630158"/>
            <a:ext cx="7757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Power Automate flows can be added into various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Solutions allow you to group together related flows (and Power Apps) and collectively deploy them across environments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6A102-8991-40D9-8F3A-558239350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709" y="1630157"/>
            <a:ext cx="3057651" cy="191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386B19-77A0-4995-9302-EA8AA1BFE28F}"/>
              </a:ext>
            </a:extLst>
          </p:cNvPr>
          <p:cNvSpPr/>
          <p:nvPr/>
        </p:nvSpPr>
        <p:spPr>
          <a:xfrm>
            <a:off x="3400017" y="3569150"/>
            <a:ext cx="80038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Logic Apps recently received the Integration Service Environment (ISE)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Isolated and dedicated Azure capacity provide predictable performance by avoiding intermittent slowdowns from co-tenancy that can impact business critical processes</a:t>
            </a:r>
          </a:p>
        </p:txBody>
      </p:sp>
      <p:pic>
        <p:nvPicPr>
          <p:cNvPr id="6" name="Picture 2" descr="Select integration service environment">
            <a:extLst>
              <a:ext uri="{FF2B5EF4-FFF2-40B4-BE49-F238E27FC236}">
                <a16:creationId xmlns:a16="http://schemas.microsoft.com/office/drawing/2014/main" id="{7B60559F-B77D-473D-ABF6-0FA0BB3AA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30"/>
          <a:stretch/>
        </p:blipFill>
        <p:spPr bwMode="auto">
          <a:xfrm>
            <a:off x="573358" y="3569150"/>
            <a:ext cx="2692356" cy="219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24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63" y="680042"/>
            <a:ext cx="9859116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AUTOMATE MANAGEMENT CONNECTORS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06433-8030-4D02-898F-74F6FDE1DF9A}"/>
              </a:ext>
            </a:extLst>
          </p:cNvPr>
          <p:cNvSpPr/>
          <p:nvPr/>
        </p:nvSpPr>
        <p:spPr>
          <a:xfrm>
            <a:off x="0" y="3124025"/>
            <a:ext cx="62832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Flows Management and Flow Management for Admin Connectors lets makers perform specific admin actions on Flows within their environments</a:t>
            </a:r>
          </a:p>
          <a:p>
            <a:pPr marL="675376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CRUD Flows</a:t>
            </a:r>
          </a:p>
          <a:p>
            <a:pPr marL="675376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Get inventory</a:t>
            </a:r>
          </a:p>
          <a:p>
            <a:pPr marL="675376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Enable/Disable Flows </a:t>
            </a:r>
          </a:p>
          <a:p>
            <a:pPr marL="675376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Manage Flow Owners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A8481-9236-4E35-9D18-0702F893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35" y="1546183"/>
            <a:ext cx="3865769" cy="430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86F8FD-41D9-4F51-BA81-74418F52F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921" y="1631908"/>
            <a:ext cx="3860016" cy="430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30394D5-BA76-4B7D-AAEF-41CBC46EA925}"/>
              </a:ext>
            </a:extLst>
          </p:cNvPr>
          <p:cNvSpPr txBox="1">
            <a:spLocks/>
          </p:cNvSpPr>
          <p:nvPr/>
        </p:nvSpPr>
        <p:spPr>
          <a:xfrm>
            <a:off x="176863" y="2388568"/>
            <a:ext cx="5285232" cy="619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Let Power Automate manage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52046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32640"/>
            <a:ext cx="9859116" cy="1158793"/>
          </a:xfrm>
        </p:spPr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9909DD-0FBE-4740-AACA-6A54B8292F3D}"/>
              </a:ext>
            </a:extLst>
          </p:cNvPr>
          <p:cNvSpPr/>
          <p:nvPr/>
        </p:nvSpPr>
        <p:spPr>
          <a:xfrm>
            <a:off x="269240" y="2345149"/>
            <a:ext cx="59203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Through the Power Platform Admin Center, admins are able to get Power BI-based analytics regarding their flows, such as</a:t>
            </a:r>
          </a:p>
          <a:p>
            <a:pPr marL="675376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Number of runs per day/week/month</a:t>
            </a:r>
          </a:p>
          <a:p>
            <a:pPr marL="675376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What flows are used most frequently</a:t>
            </a:r>
          </a:p>
          <a:p>
            <a:pPr marL="675376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Error types and counts</a:t>
            </a:r>
          </a:p>
          <a:p>
            <a:pPr marL="675376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Who flows are shared with</a:t>
            </a:r>
          </a:p>
          <a:p>
            <a:pPr marL="675376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What connectors are used in 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7CAE6-AF01-4A3A-8B19-B40BF1AC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32" y="2345149"/>
            <a:ext cx="5378050" cy="3416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00D08DC-F8F5-4480-9E08-3A95C2724ADE}"/>
              </a:ext>
            </a:extLst>
          </p:cNvPr>
          <p:cNvSpPr txBox="1">
            <a:spLocks/>
          </p:cNvSpPr>
          <p:nvPr/>
        </p:nvSpPr>
        <p:spPr>
          <a:xfrm>
            <a:off x="269240" y="1246046"/>
            <a:ext cx="8001000" cy="1692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Discover how your flows are functioning</a:t>
            </a:r>
          </a:p>
        </p:txBody>
      </p:sp>
    </p:spTree>
    <p:extLst>
      <p:ext uri="{BB962C8B-B14F-4D97-AF65-F5344CB8AC3E}">
        <p14:creationId xmlns:p14="http://schemas.microsoft.com/office/powerpoint/2010/main" val="17068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05" y="215463"/>
            <a:ext cx="5378450" cy="1884363"/>
          </a:xfrm>
        </p:spPr>
        <p:txBody>
          <a:bodyPr/>
          <a:lstStyle/>
          <a:p>
            <a:r>
              <a:rPr lang="en-US"/>
              <a:t>About us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6417" y="1285390"/>
            <a:ext cx="5378795" cy="1654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/>
              <a:t>Haniel Croitoru</a:t>
            </a:r>
          </a:p>
          <a:p>
            <a:pPr marL="0" indent="0">
              <a:buNone/>
            </a:pPr>
            <a:r>
              <a:rPr lang="en-US" sz="2000"/>
              <a:t>“I’m passionate about simplifying life”</a:t>
            </a:r>
          </a:p>
          <a:p>
            <a:pPr marL="0" indent="0">
              <a:buNone/>
            </a:pPr>
            <a:r>
              <a:rPr lang="en-US" sz="2000" b="1"/>
              <a:t>Super-Dad | Office 365 MVP | Speaker | Author</a:t>
            </a:r>
            <a:endParaRPr lang="en-US" sz="20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E9D4F6C-7919-4804-A8CE-F1740C16E41A}"/>
              </a:ext>
            </a:extLst>
          </p:cNvPr>
          <p:cNvSpPr txBox="1">
            <a:spLocks/>
          </p:cNvSpPr>
          <p:nvPr/>
        </p:nvSpPr>
        <p:spPr>
          <a:xfrm>
            <a:off x="3235296" y="4987567"/>
            <a:ext cx="5378795" cy="1654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4400" b="1" dirty="0"/>
              <a:t>Daniel Santos</a:t>
            </a:r>
          </a:p>
          <a:p>
            <a:pPr marL="0" indent="0" algn="r">
              <a:buNone/>
            </a:pPr>
            <a:r>
              <a:rPr lang="en-US" sz="2000" dirty="0">
                <a:cs typeface="Arial"/>
              </a:rPr>
              <a:t>“If it's redundant enough, automate it!”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2000" b="1" dirty="0"/>
              <a:t>Power Automate Disciple | Speaker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Placeholder 5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1019EAC0-EE84-40DD-A68A-CA8EE120E7A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r="15671"/>
          <a:stretch/>
        </p:blipFill>
        <p:spPr>
          <a:xfrm>
            <a:off x="386053" y="1272340"/>
            <a:ext cx="2677477" cy="3413013"/>
          </a:xfrm>
          <a:prstGeom prst="rect">
            <a:avLst/>
          </a:prstGeom>
          <a:ln w="9525">
            <a:solidFill>
              <a:srgbClr val="732773"/>
            </a:solidFill>
          </a:ln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8F7C5827-E6D1-411D-A547-EBBB2594218A}"/>
              </a:ext>
            </a:extLst>
          </p:cNvPr>
          <p:cNvSpPr/>
          <p:nvPr/>
        </p:nvSpPr>
        <p:spPr>
          <a:xfrm rot="10800000">
            <a:off x="2832390" y="1262815"/>
            <a:ext cx="485775" cy="70191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8" name="Picture 11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8C118EAE-C252-4AA9-B335-EA3AC48C2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8" t="12727" r="16221" b="20936"/>
          <a:stretch/>
        </p:blipFill>
        <p:spPr>
          <a:xfrm>
            <a:off x="8856979" y="3096241"/>
            <a:ext cx="2677477" cy="341301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2CF22BFF-7A3C-4B4E-BF07-7F559F7BA688}"/>
              </a:ext>
            </a:extLst>
          </p:cNvPr>
          <p:cNvSpPr/>
          <p:nvPr/>
        </p:nvSpPr>
        <p:spPr>
          <a:xfrm>
            <a:off x="8614091" y="5807336"/>
            <a:ext cx="485775" cy="70191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28CBB3-7820-4F6B-ADAC-538FFC544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95" y="2836553"/>
            <a:ext cx="865403" cy="1235114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4AC043F-6476-4DFD-9609-882CAB671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29" y="2833544"/>
            <a:ext cx="780072" cy="1235114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0573ECB-1FFA-4965-B0CF-E3C4E94E9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80" y="215463"/>
            <a:ext cx="2695376" cy="93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93" y="324205"/>
            <a:ext cx="9859116" cy="1158793"/>
          </a:xfrm>
        </p:spPr>
        <p:txBody>
          <a:bodyPr/>
          <a:lstStyle/>
          <a:p>
            <a:r>
              <a:rPr lang="en-US" dirty="0"/>
              <a:t>ANALYTICS </a:t>
            </a:r>
            <a:r>
              <a:rPr lang="en-US" sz="4800" i="1" dirty="0"/>
              <a:t>continued</a:t>
            </a:r>
            <a:endParaRPr lang="en-US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88373-B30C-4630-81D7-79134581A83C}"/>
              </a:ext>
            </a:extLst>
          </p:cNvPr>
          <p:cNvSpPr/>
          <p:nvPr/>
        </p:nvSpPr>
        <p:spPr>
          <a:xfrm>
            <a:off x="365997" y="2459504"/>
            <a:ext cx="57300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Using Azure Log Analytics, you can aggregate monitoring data from Logic Apps to Azure Operating Management Suite (OMS)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Raise alerts when there are failures</a:t>
            </a:r>
          </a:p>
        </p:txBody>
      </p:sp>
      <p:pic>
        <p:nvPicPr>
          <p:cNvPr id="4" name="Picture 2" descr="Image result for azure operations management suite">
            <a:extLst>
              <a:ext uri="{FF2B5EF4-FFF2-40B4-BE49-F238E27FC236}">
                <a16:creationId xmlns:a16="http://schemas.microsoft.com/office/drawing/2014/main" id="{C7083AA1-1F37-4BC9-BDAD-B5D2D430F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8"/>
          <a:stretch/>
        </p:blipFill>
        <p:spPr bwMode="auto">
          <a:xfrm>
            <a:off x="6096000" y="2557398"/>
            <a:ext cx="5555747" cy="281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031678C-1D83-490D-8669-3643B1710579}"/>
              </a:ext>
            </a:extLst>
          </p:cNvPr>
          <p:cNvSpPr txBox="1">
            <a:spLocks/>
          </p:cNvSpPr>
          <p:nvPr/>
        </p:nvSpPr>
        <p:spPr>
          <a:xfrm>
            <a:off x="261493" y="1313721"/>
            <a:ext cx="9261330" cy="436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Azure Operating Management Suite is used for overall Monitoring</a:t>
            </a:r>
          </a:p>
        </p:txBody>
      </p:sp>
    </p:spTree>
    <p:extLst>
      <p:ext uri="{BB962C8B-B14F-4D97-AF65-F5344CB8AC3E}">
        <p14:creationId xmlns:p14="http://schemas.microsoft.com/office/powerpoint/2010/main" val="337508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GOVERNANCE AND SECURITY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08B512-45EC-4553-8699-30BFEA521A23}"/>
              </a:ext>
            </a:extLst>
          </p:cNvPr>
          <p:cNvSpPr/>
          <p:nvPr/>
        </p:nvSpPr>
        <p:spPr>
          <a:xfrm>
            <a:off x="269239" y="2502976"/>
            <a:ext cx="67324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Power Automate lets admins create data policies to limit how flow can share data between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Due to strict access restrictions within Azure, there are no specific Data Loss Prevention rules in Logic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Identity Access Management (IAM) rules can be used to limit creation &amp; access to Logic App (applied to individuals or Resource Group level)</a:t>
            </a:r>
            <a:endParaRPr lang="en-CA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2A6B8-6C15-4236-A330-9F39B849A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10" y="2502976"/>
            <a:ext cx="4317137" cy="2498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243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16" y="622658"/>
            <a:ext cx="9859116" cy="1158793"/>
          </a:xfrm>
        </p:spPr>
        <p:txBody>
          <a:bodyPr/>
          <a:lstStyle/>
          <a:p>
            <a:r>
              <a:rPr lang="en-US" dirty="0"/>
              <a:t>GATEWAYS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787536-81EA-4354-996C-8630596AE93C}"/>
              </a:ext>
            </a:extLst>
          </p:cNvPr>
          <p:cNvGrpSpPr/>
          <p:nvPr/>
        </p:nvGrpSpPr>
        <p:grpSpPr>
          <a:xfrm>
            <a:off x="2375656" y="3183383"/>
            <a:ext cx="900000" cy="900000"/>
            <a:chOff x="1337302" y="2397922"/>
            <a:chExt cx="1080000" cy="108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87140B-1ACE-4167-8FDE-8736C1653DBC}"/>
                </a:ext>
              </a:extLst>
            </p:cNvPr>
            <p:cNvSpPr/>
            <p:nvPr/>
          </p:nvSpPr>
          <p:spPr>
            <a:xfrm>
              <a:off x="1337302" y="2397922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5" name="Picture 4" descr="Image result for apache impala logo">
              <a:extLst>
                <a:ext uri="{FF2B5EF4-FFF2-40B4-BE49-F238E27FC236}">
                  <a16:creationId xmlns:a16="http://schemas.microsoft.com/office/drawing/2014/main" id="{C2952E02-D07A-417B-97CB-BBAED7D04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254" y="2528874"/>
              <a:ext cx="818095" cy="818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340C892-4A08-45EF-BBD3-0DC05285ED3E}"/>
              </a:ext>
            </a:extLst>
          </p:cNvPr>
          <p:cNvGrpSpPr/>
          <p:nvPr/>
        </p:nvGrpSpPr>
        <p:grpSpPr>
          <a:xfrm>
            <a:off x="4077965" y="3187789"/>
            <a:ext cx="900000" cy="900000"/>
            <a:chOff x="2396835" y="1478481"/>
            <a:chExt cx="1080000" cy="108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84C86E-D8D9-4266-AD96-F76DFB938CF9}"/>
                </a:ext>
              </a:extLst>
            </p:cNvPr>
            <p:cNvSpPr/>
            <p:nvPr/>
          </p:nvSpPr>
          <p:spPr>
            <a:xfrm>
              <a:off x="2396835" y="1478481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8" name="Picture 6" descr="Image result for db2 logo">
              <a:extLst>
                <a:ext uri="{FF2B5EF4-FFF2-40B4-BE49-F238E27FC236}">
                  <a16:creationId xmlns:a16="http://schemas.microsoft.com/office/drawing/2014/main" id="{6FDB2C80-82C0-4F63-ABDC-E1A3EFC2AE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3" t="20814" r="18203" b="21549"/>
            <a:stretch/>
          </p:blipFill>
          <p:spPr bwMode="auto">
            <a:xfrm>
              <a:off x="2496065" y="1598860"/>
              <a:ext cx="897924" cy="82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7C04F4-0951-40F5-B983-C975E2A4F4D6}"/>
              </a:ext>
            </a:extLst>
          </p:cNvPr>
          <p:cNvGrpSpPr/>
          <p:nvPr/>
        </p:nvGrpSpPr>
        <p:grpSpPr>
          <a:xfrm>
            <a:off x="5129132" y="3187789"/>
            <a:ext cx="900000" cy="900000"/>
            <a:chOff x="3579825" y="1478481"/>
            <a:chExt cx="1080000" cy="1080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1055D4-BB36-4AEF-BDC9-06FC85B2C28A}"/>
                </a:ext>
              </a:extLst>
            </p:cNvPr>
            <p:cNvSpPr/>
            <p:nvPr/>
          </p:nvSpPr>
          <p:spPr>
            <a:xfrm>
              <a:off x="3579825" y="1478481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1" name="Picture 8" descr="Image result for informix logo">
              <a:extLst>
                <a:ext uri="{FF2B5EF4-FFF2-40B4-BE49-F238E27FC236}">
                  <a16:creationId xmlns:a16="http://schemas.microsoft.com/office/drawing/2014/main" id="{130CCAD1-5F10-4AB1-84C5-4505A5F09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724" y="1825905"/>
              <a:ext cx="966202" cy="374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B54D33-EA43-4333-8472-6E4467E3670C}"/>
              </a:ext>
            </a:extLst>
          </p:cNvPr>
          <p:cNvGrpSpPr/>
          <p:nvPr/>
        </p:nvGrpSpPr>
        <p:grpSpPr>
          <a:xfrm>
            <a:off x="6180299" y="3187789"/>
            <a:ext cx="900000" cy="900000"/>
            <a:chOff x="4507441" y="1491610"/>
            <a:chExt cx="1080000" cy="108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48C550-C58D-4691-9D0B-902A97545613}"/>
                </a:ext>
              </a:extLst>
            </p:cNvPr>
            <p:cNvSpPr/>
            <p:nvPr/>
          </p:nvSpPr>
          <p:spPr>
            <a:xfrm>
              <a:off x="4507441" y="1491610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4" name="Picture 14" descr="Related image">
              <a:extLst>
                <a:ext uri="{FF2B5EF4-FFF2-40B4-BE49-F238E27FC236}">
                  <a16:creationId xmlns:a16="http://schemas.microsoft.com/office/drawing/2014/main" id="{09747176-8FB2-4499-8AFC-C8CBECE82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7238" y="1733572"/>
              <a:ext cx="908235" cy="598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FD725E-5243-4EF8-8510-998F25CCF758}"/>
              </a:ext>
            </a:extLst>
          </p:cNvPr>
          <p:cNvGrpSpPr/>
          <p:nvPr/>
        </p:nvGrpSpPr>
        <p:grpSpPr>
          <a:xfrm>
            <a:off x="5129059" y="5165050"/>
            <a:ext cx="900000" cy="900000"/>
            <a:chOff x="5690431" y="1492727"/>
            <a:chExt cx="1080000" cy="108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BE82E8-5A13-4FAB-9881-BCC905FC18C9}"/>
                </a:ext>
              </a:extLst>
            </p:cNvPr>
            <p:cNvSpPr/>
            <p:nvPr/>
          </p:nvSpPr>
          <p:spPr>
            <a:xfrm>
              <a:off x="5690431" y="1492727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7" name="Picture 16" descr="Related image">
              <a:extLst>
                <a:ext uri="{FF2B5EF4-FFF2-40B4-BE49-F238E27FC236}">
                  <a16:creationId xmlns:a16="http://schemas.microsoft.com/office/drawing/2014/main" id="{E9D8EA27-4E19-4313-94D5-19E90C4C1F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19" t="53511" r="9820" b="26024"/>
            <a:stretch/>
          </p:blipFill>
          <p:spPr bwMode="auto">
            <a:xfrm>
              <a:off x="5776009" y="1971971"/>
              <a:ext cx="908844" cy="12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F4B1C3-B361-4497-A6D5-82929D51F417}"/>
              </a:ext>
            </a:extLst>
          </p:cNvPr>
          <p:cNvGrpSpPr/>
          <p:nvPr/>
        </p:nvGrpSpPr>
        <p:grpSpPr>
          <a:xfrm>
            <a:off x="6178262" y="5165050"/>
            <a:ext cx="900000" cy="900000"/>
            <a:chOff x="6873421" y="1492727"/>
            <a:chExt cx="1080000" cy="108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F3CEF5-FE3D-4321-969A-B1F768FA749A}"/>
                </a:ext>
              </a:extLst>
            </p:cNvPr>
            <p:cNvSpPr/>
            <p:nvPr/>
          </p:nvSpPr>
          <p:spPr>
            <a:xfrm>
              <a:off x="6873421" y="1492727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20" name="Picture 18" descr="Image result for postgresql logo">
              <a:extLst>
                <a:ext uri="{FF2B5EF4-FFF2-40B4-BE49-F238E27FC236}">
                  <a16:creationId xmlns:a16="http://schemas.microsoft.com/office/drawing/2014/main" id="{9D217406-996C-4524-907B-C4D26CE1F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299" y="1574333"/>
              <a:ext cx="804244" cy="894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CABB01-7425-493F-975A-A583F876E3D4}"/>
              </a:ext>
            </a:extLst>
          </p:cNvPr>
          <p:cNvGrpSpPr/>
          <p:nvPr/>
        </p:nvGrpSpPr>
        <p:grpSpPr>
          <a:xfrm>
            <a:off x="4077965" y="5165050"/>
            <a:ext cx="900000" cy="900000"/>
            <a:chOff x="1059512" y="2740727"/>
            <a:chExt cx="1080000" cy="108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B6880D-2CE5-4178-BCF1-BDABD3EDE2B4}"/>
                </a:ext>
              </a:extLst>
            </p:cNvPr>
            <p:cNvSpPr/>
            <p:nvPr/>
          </p:nvSpPr>
          <p:spPr>
            <a:xfrm>
              <a:off x="1059512" y="2740727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23" name="Picture 20" descr="Image result for sharepoint logo">
              <a:extLst>
                <a:ext uri="{FF2B5EF4-FFF2-40B4-BE49-F238E27FC236}">
                  <a16:creationId xmlns:a16="http://schemas.microsoft.com/office/drawing/2014/main" id="{1ED44FB0-C2BF-43F1-926A-C28AD1148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0771" y="2897674"/>
              <a:ext cx="757483" cy="757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DE836E-B5AA-410D-89B1-119B07A9481A}"/>
              </a:ext>
            </a:extLst>
          </p:cNvPr>
          <p:cNvGrpSpPr/>
          <p:nvPr/>
        </p:nvGrpSpPr>
        <p:grpSpPr>
          <a:xfrm>
            <a:off x="4077965" y="4173514"/>
            <a:ext cx="900000" cy="900000"/>
            <a:chOff x="2242502" y="2746014"/>
            <a:chExt cx="1080000" cy="108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28992B-2F0D-4E82-857F-4D5C79A21228}"/>
                </a:ext>
              </a:extLst>
            </p:cNvPr>
            <p:cNvSpPr/>
            <p:nvPr/>
          </p:nvSpPr>
          <p:spPr>
            <a:xfrm>
              <a:off x="2242502" y="2746014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26" name="Picture 22" descr="Image result for sql server logo  transparent">
              <a:extLst>
                <a:ext uri="{FF2B5EF4-FFF2-40B4-BE49-F238E27FC236}">
                  <a16:creationId xmlns:a16="http://schemas.microsoft.com/office/drawing/2014/main" id="{A23C62CC-282B-42D5-95D7-261F3B8D8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306" y="2883611"/>
              <a:ext cx="867742" cy="701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97B3ED-A4EF-4FCB-905C-EB77601E72DF}"/>
              </a:ext>
            </a:extLst>
          </p:cNvPr>
          <p:cNvGrpSpPr/>
          <p:nvPr/>
        </p:nvGrpSpPr>
        <p:grpSpPr>
          <a:xfrm>
            <a:off x="5129132" y="4173514"/>
            <a:ext cx="900000" cy="900000"/>
            <a:chOff x="3425492" y="2746014"/>
            <a:chExt cx="1130418" cy="108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7787225-1A0D-485A-9978-F3272325D6AD}"/>
                </a:ext>
              </a:extLst>
            </p:cNvPr>
            <p:cNvSpPr/>
            <p:nvPr/>
          </p:nvSpPr>
          <p:spPr>
            <a:xfrm>
              <a:off x="3425492" y="2746014"/>
              <a:ext cx="1130418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29" name="Picture 24" descr="Image result for teradata logo  transparent">
              <a:extLst>
                <a:ext uri="{FF2B5EF4-FFF2-40B4-BE49-F238E27FC236}">
                  <a16:creationId xmlns:a16="http://schemas.microsoft.com/office/drawing/2014/main" id="{9E563C3C-B5C8-41F5-A0D9-2AFF85FA8A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5909" y="3174549"/>
              <a:ext cx="1080001" cy="347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2FCD20-E1B9-4CEA-81F4-D183A3E317EB}"/>
              </a:ext>
            </a:extLst>
          </p:cNvPr>
          <p:cNvGrpSpPr/>
          <p:nvPr/>
        </p:nvGrpSpPr>
        <p:grpSpPr>
          <a:xfrm>
            <a:off x="6178262" y="4180368"/>
            <a:ext cx="900000" cy="900000"/>
            <a:chOff x="4608482" y="2746584"/>
            <a:chExt cx="1080000" cy="1080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2A3D60-4DD3-45FA-B71B-448572539B6E}"/>
                </a:ext>
              </a:extLst>
            </p:cNvPr>
            <p:cNvSpPr/>
            <p:nvPr/>
          </p:nvSpPr>
          <p:spPr>
            <a:xfrm>
              <a:off x="4608482" y="2746584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32" name="Picture 26" descr="Image result for fileshare logo  transparent">
              <a:extLst>
                <a:ext uri="{FF2B5EF4-FFF2-40B4-BE49-F238E27FC236}">
                  <a16:creationId xmlns:a16="http://schemas.microsoft.com/office/drawing/2014/main" id="{03D66D33-23BD-4734-AF70-81CDBA8848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13" y="3071704"/>
              <a:ext cx="931445" cy="310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F2642C-C287-4BB0-8A58-A6443AC39207}"/>
              </a:ext>
            </a:extLst>
          </p:cNvPr>
          <p:cNvGrpSpPr/>
          <p:nvPr/>
        </p:nvGrpSpPr>
        <p:grpSpPr>
          <a:xfrm>
            <a:off x="2369919" y="4180368"/>
            <a:ext cx="900000" cy="900000"/>
            <a:chOff x="5791472" y="2747701"/>
            <a:chExt cx="1080000" cy="114054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6123F09-CC9C-45AB-A886-04C669AF749C}"/>
                </a:ext>
              </a:extLst>
            </p:cNvPr>
            <p:cNvSpPr/>
            <p:nvPr/>
          </p:nvSpPr>
          <p:spPr>
            <a:xfrm>
              <a:off x="5791472" y="2747701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35" name="Picture 28" descr="Image result for http with azure ad logo  transparent">
              <a:extLst>
                <a:ext uri="{FF2B5EF4-FFF2-40B4-BE49-F238E27FC236}">
                  <a16:creationId xmlns:a16="http://schemas.microsoft.com/office/drawing/2014/main" id="{9E87DB7B-CCFD-4429-8B31-C265198B4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9910" y="2813095"/>
              <a:ext cx="574242" cy="57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ED78F9-9174-4CFB-9B59-B3C944A84A7F}"/>
                </a:ext>
              </a:extLst>
            </p:cNvPr>
            <p:cNvSpPr txBox="1"/>
            <p:nvPr/>
          </p:nvSpPr>
          <p:spPr>
            <a:xfrm>
              <a:off x="5809969" y="3369514"/>
              <a:ext cx="1014125" cy="518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100"/>
                <a:t>HTTP with</a:t>
              </a:r>
              <a:br>
                <a:rPr lang="en-CA" sz="1100"/>
              </a:br>
              <a:r>
                <a:rPr lang="en-CA" sz="1100"/>
                <a:t>Azure AD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59DDA5-BF26-44E0-BB51-391C367C1AE0}"/>
              </a:ext>
            </a:extLst>
          </p:cNvPr>
          <p:cNvGrpSpPr/>
          <p:nvPr/>
        </p:nvGrpSpPr>
        <p:grpSpPr>
          <a:xfrm>
            <a:off x="2354165" y="5129425"/>
            <a:ext cx="900000" cy="900000"/>
            <a:chOff x="6965538" y="2747701"/>
            <a:chExt cx="1088924" cy="11592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37F0FC-C625-4245-90C4-967898DCBCF4}"/>
                </a:ext>
              </a:extLst>
            </p:cNvPr>
            <p:cNvSpPr/>
            <p:nvPr/>
          </p:nvSpPr>
          <p:spPr>
            <a:xfrm>
              <a:off x="6974462" y="2747701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39" name="Picture 30" descr="Image result for microsoft flow custom connector logo  transparent">
              <a:extLst>
                <a:ext uri="{FF2B5EF4-FFF2-40B4-BE49-F238E27FC236}">
                  <a16:creationId xmlns:a16="http://schemas.microsoft.com/office/drawing/2014/main" id="{E2D4D673-F22A-4F17-87BC-A1013B473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1" t="9026" r="23626" b="7837"/>
            <a:stretch/>
          </p:blipFill>
          <p:spPr bwMode="auto">
            <a:xfrm>
              <a:off x="7188268" y="2863832"/>
              <a:ext cx="652387" cy="500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688145-7027-4133-8DE4-6BBF213BBB53}"/>
                </a:ext>
              </a:extLst>
            </p:cNvPr>
            <p:cNvSpPr txBox="1"/>
            <p:nvPr/>
          </p:nvSpPr>
          <p:spPr>
            <a:xfrm>
              <a:off x="6965538" y="3382186"/>
              <a:ext cx="1087220" cy="524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100"/>
                <a:t>Custom</a:t>
              </a:r>
            </a:p>
            <a:p>
              <a:pPr algn="ctr"/>
              <a:r>
                <a:rPr lang="en-CA" sz="1100"/>
                <a:t>Connectors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E77C304-90B0-4812-8427-0623EA75B78B}"/>
              </a:ext>
            </a:extLst>
          </p:cNvPr>
          <p:cNvSpPr/>
          <p:nvPr/>
        </p:nvSpPr>
        <p:spPr>
          <a:xfrm>
            <a:off x="1915553" y="2356792"/>
            <a:ext cx="1783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736" indent="-173736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b="1" dirty="0">
                <a:solidFill>
                  <a:schemeClr val="bg1"/>
                </a:solidFill>
              </a:rPr>
              <a:t>Power Automate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F115DD-598C-4ED6-AD81-40371BD982E9}"/>
              </a:ext>
            </a:extLst>
          </p:cNvPr>
          <p:cNvSpPr/>
          <p:nvPr/>
        </p:nvSpPr>
        <p:spPr>
          <a:xfrm>
            <a:off x="7611297" y="2687563"/>
            <a:ext cx="16681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736" indent="-173736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b="1" dirty="0">
                <a:solidFill>
                  <a:schemeClr val="bg1"/>
                </a:solidFill>
              </a:rPr>
              <a:t>Logic Apps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C385E5-0413-4C1E-BFB4-C4D4BF4D7495}"/>
              </a:ext>
            </a:extLst>
          </p:cNvPr>
          <p:cNvSpPr/>
          <p:nvPr/>
        </p:nvSpPr>
        <p:spPr>
          <a:xfrm>
            <a:off x="4799544" y="2715553"/>
            <a:ext cx="1525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736" indent="-173736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b="1">
                <a:solidFill>
                  <a:schemeClr val="bg1"/>
                </a:solidFill>
              </a:rPr>
              <a:t>Common</a:t>
            </a:r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9F6AF1-B4DF-419F-88DE-8BF1C2416D2A}"/>
              </a:ext>
            </a:extLst>
          </p:cNvPr>
          <p:cNvGrpSpPr/>
          <p:nvPr/>
        </p:nvGrpSpPr>
        <p:grpSpPr>
          <a:xfrm>
            <a:off x="7498970" y="3183383"/>
            <a:ext cx="900000" cy="900000"/>
            <a:chOff x="1065563" y="1583426"/>
            <a:chExt cx="1080000" cy="1080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1D39CA-01CE-4BD8-ADD7-05B7AD41A9E9}"/>
                </a:ext>
              </a:extLst>
            </p:cNvPr>
            <p:cNvSpPr/>
            <p:nvPr/>
          </p:nvSpPr>
          <p:spPr>
            <a:xfrm>
              <a:off x="1065563" y="1583426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46" name="Picture 2" descr="Image result for biztalk server 2016 logo transparent">
              <a:extLst>
                <a:ext uri="{FF2B5EF4-FFF2-40B4-BE49-F238E27FC236}">
                  <a16:creationId xmlns:a16="http://schemas.microsoft.com/office/drawing/2014/main" id="{3F2589C7-920F-4332-BE08-8E43DA271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868" y="1761364"/>
              <a:ext cx="957391" cy="61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F950BD-F0A5-400A-A492-814B740F7DBF}"/>
              </a:ext>
            </a:extLst>
          </p:cNvPr>
          <p:cNvGrpSpPr/>
          <p:nvPr/>
        </p:nvGrpSpPr>
        <p:grpSpPr>
          <a:xfrm>
            <a:off x="8508416" y="3200799"/>
            <a:ext cx="900000" cy="900000"/>
            <a:chOff x="5791472" y="2228713"/>
            <a:chExt cx="1080000" cy="10800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C4BE1EC-1B94-4C7F-8EA1-713256BA468D}"/>
                </a:ext>
              </a:extLst>
            </p:cNvPr>
            <p:cNvSpPr/>
            <p:nvPr/>
          </p:nvSpPr>
          <p:spPr>
            <a:xfrm>
              <a:off x="5791472" y="2228713"/>
              <a:ext cx="108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800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49" name="Picture 4" descr="Related image">
              <a:extLst>
                <a:ext uri="{FF2B5EF4-FFF2-40B4-BE49-F238E27FC236}">
                  <a16:creationId xmlns:a16="http://schemas.microsoft.com/office/drawing/2014/main" id="{4C4D8C1E-9F2D-4708-A14C-1FA77DAF9F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182" y="2398190"/>
              <a:ext cx="770580" cy="77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B25246-F826-426A-9798-D33CCBD49513}"/>
              </a:ext>
            </a:extLst>
          </p:cNvPr>
          <p:cNvGrpSpPr/>
          <p:nvPr/>
        </p:nvGrpSpPr>
        <p:grpSpPr>
          <a:xfrm>
            <a:off x="8508416" y="4169108"/>
            <a:ext cx="900000" cy="982612"/>
            <a:chOff x="6974462" y="2228713"/>
            <a:chExt cx="1080000" cy="119676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317C96A-F81F-4418-9BB4-56132D1F6CB5}"/>
                </a:ext>
              </a:extLst>
            </p:cNvPr>
            <p:cNvGrpSpPr/>
            <p:nvPr/>
          </p:nvGrpSpPr>
          <p:grpSpPr>
            <a:xfrm>
              <a:off x="6974462" y="2228713"/>
              <a:ext cx="1080000" cy="1196767"/>
              <a:chOff x="6974462" y="2747701"/>
              <a:chExt cx="1080000" cy="119676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62A0306-15A7-49D9-80D3-0F57D99781E0}"/>
                  </a:ext>
                </a:extLst>
              </p:cNvPr>
              <p:cNvSpPr/>
              <p:nvPr/>
            </p:nvSpPr>
            <p:spPr>
              <a:xfrm>
                <a:off x="6974462" y="2747701"/>
                <a:ext cx="1080000" cy="10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5"/>
                <a:endParaRPr lang="en-US" sz="8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B9B60E0-37D3-4EC8-A0CD-8E5A1DDE64EE}"/>
                  </a:ext>
                </a:extLst>
              </p:cNvPr>
              <p:cNvSpPr txBox="1"/>
              <p:nvPr/>
            </p:nvSpPr>
            <p:spPr>
              <a:xfrm>
                <a:off x="7025170" y="3382186"/>
                <a:ext cx="967957" cy="562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200" dirty="0"/>
                  <a:t>Message</a:t>
                </a:r>
              </a:p>
              <a:p>
                <a:pPr algn="ctr"/>
                <a:r>
                  <a:rPr lang="en-CA" sz="1200" dirty="0"/>
                  <a:t>Server</a:t>
                </a:r>
              </a:p>
            </p:txBody>
          </p:sp>
        </p:grpSp>
        <p:pic>
          <p:nvPicPr>
            <p:cNvPr id="52" name="Picture 6" descr="Image result for sap application server logo transparent">
              <a:extLst>
                <a:ext uri="{FF2B5EF4-FFF2-40B4-BE49-F238E27FC236}">
                  <a16:creationId xmlns:a16="http://schemas.microsoft.com/office/drawing/2014/main" id="{0BA88A47-B07A-4900-9F47-E12C94666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391" y="2408422"/>
              <a:ext cx="877252" cy="43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C914F0-1DC2-4732-953D-373B1B98C6A3}"/>
              </a:ext>
            </a:extLst>
          </p:cNvPr>
          <p:cNvGrpSpPr/>
          <p:nvPr/>
        </p:nvGrpSpPr>
        <p:grpSpPr>
          <a:xfrm>
            <a:off x="7498970" y="4169108"/>
            <a:ext cx="900000" cy="900000"/>
            <a:chOff x="6974462" y="2228713"/>
            <a:chExt cx="1080000" cy="109615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CC6EEE4-AE4E-475F-9391-AD37EC403A4A}"/>
                </a:ext>
              </a:extLst>
            </p:cNvPr>
            <p:cNvGrpSpPr/>
            <p:nvPr/>
          </p:nvGrpSpPr>
          <p:grpSpPr>
            <a:xfrm>
              <a:off x="6974462" y="2228713"/>
              <a:ext cx="1080000" cy="1096150"/>
              <a:chOff x="6974462" y="2747701"/>
              <a:chExt cx="1080000" cy="109615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26B9321-630C-4899-B160-22C7B80D3E7D}"/>
                  </a:ext>
                </a:extLst>
              </p:cNvPr>
              <p:cNvSpPr/>
              <p:nvPr/>
            </p:nvSpPr>
            <p:spPr>
              <a:xfrm>
                <a:off x="6974462" y="2747701"/>
                <a:ext cx="1080000" cy="10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5"/>
                <a:endParaRPr lang="en-US" sz="8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3852FDC-7D85-4914-86B7-C797B52AB777}"/>
                  </a:ext>
                </a:extLst>
              </p:cNvPr>
              <p:cNvSpPr txBox="1"/>
              <p:nvPr/>
            </p:nvSpPr>
            <p:spPr>
              <a:xfrm>
                <a:off x="7024880" y="3382186"/>
                <a:ext cx="968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200" dirty="0"/>
                  <a:t>Application</a:t>
                </a:r>
              </a:p>
              <a:p>
                <a:pPr algn="ctr"/>
                <a:r>
                  <a:rPr lang="en-CA" sz="1200" dirty="0"/>
                  <a:t>Server</a:t>
                </a:r>
              </a:p>
            </p:txBody>
          </p:sp>
        </p:grpSp>
        <p:pic>
          <p:nvPicPr>
            <p:cNvPr id="57" name="Picture 6" descr="Image result for sap application server logo transparent">
              <a:extLst>
                <a:ext uri="{FF2B5EF4-FFF2-40B4-BE49-F238E27FC236}">
                  <a16:creationId xmlns:a16="http://schemas.microsoft.com/office/drawing/2014/main" id="{1C681C43-AC69-429B-8422-6FA6ABAEF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391" y="2408422"/>
              <a:ext cx="877252" cy="43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7" name="Text Placeholder 3">
            <a:extLst>
              <a:ext uri="{FF2B5EF4-FFF2-40B4-BE49-F238E27FC236}">
                <a16:creationId xmlns:a16="http://schemas.microsoft.com/office/drawing/2014/main" id="{41A950FF-A5CE-42D8-8A91-C8D622F33627}"/>
              </a:ext>
            </a:extLst>
          </p:cNvPr>
          <p:cNvSpPr txBox="1">
            <a:spLocks/>
          </p:cNvSpPr>
          <p:nvPr/>
        </p:nvSpPr>
        <p:spPr>
          <a:xfrm>
            <a:off x="270816" y="1683371"/>
            <a:ext cx="10827802" cy="9077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Gateways enable cloud-based workflows to interact with on-premises data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C051E90-EBF9-4BE0-A1F9-0DA62AED27A7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188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LICENSING AND COSTING</a:t>
            </a:r>
          </a:p>
        </p:txBody>
      </p:sp>
    </p:spTree>
    <p:extLst>
      <p:ext uri="{BB962C8B-B14F-4D97-AF65-F5344CB8AC3E}">
        <p14:creationId xmlns:p14="http://schemas.microsoft.com/office/powerpoint/2010/main" val="5147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464556"/>
            <a:ext cx="10612120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LICENSING MICROSOFT FOW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3227369-9025-44F5-B55C-BB36C97F48F2}"/>
              </a:ext>
            </a:extLst>
          </p:cNvPr>
          <p:cNvSpPr txBox="1">
            <a:spLocks/>
          </p:cNvSpPr>
          <p:nvPr/>
        </p:nvSpPr>
        <p:spPr>
          <a:xfrm>
            <a:off x="322423" y="1798187"/>
            <a:ext cx="8001000" cy="1692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>
                <a:solidFill>
                  <a:schemeClr val="bg1"/>
                </a:solidFill>
              </a:rPr>
              <a:t>Cost is License/User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25661-CA9B-40B6-85EA-78729E14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47" y="1869725"/>
            <a:ext cx="5433257" cy="3258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80F15-4277-413E-82CB-91FD94C63A3B}"/>
              </a:ext>
            </a:extLst>
          </p:cNvPr>
          <p:cNvSpPr txBox="1"/>
          <p:nvPr/>
        </p:nvSpPr>
        <p:spPr>
          <a:xfrm>
            <a:off x="2209519" y="5656757"/>
            <a:ext cx="5433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Refer to </a:t>
            </a:r>
            <a:r>
              <a:rPr lang="en-CA" sz="1100" dirty="0">
                <a:hlinkClick r:id="rId3"/>
              </a:rPr>
              <a:t>Licensing overview for Power Platform</a:t>
            </a:r>
            <a:r>
              <a:rPr lang="en-CA" sz="1100" dirty="0"/>
              <a:t> (</a:t>
            </a:r>
            <a:r>
              <a:rPr lang="en-CA" sz="1100" dirty="0">
                <a:hlinkClick r:id="rId3"/>
              </a:rPr>
              <a:t>https://docs.microsoft.com/en-us/power-platform/admin/pricing-billing-skus</a:t>
            </a:r>
            <a:r>
              <a:rPr lang="en-CA" sz="11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63679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467900"/>
            <a:ext cx="11278326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LICENSING AZURE LOGIC APPS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25FA996-8F90-46F5-9490-E4A81F869F25}"/>
              </a:ext>
            </a:extLst>
          </p:cNvPr>
          <p:cNvSpPr txBox="1">
            <a:spLocks/>
          </p:cNvSpPr>
          <p:nvPr/>
        </p:nvSpPr>
        <p:spPr>
          <a:xfrm>
            <a:off x="399869" y="1402521"/>
            <a:ext cx="8001000" cy="1692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>
                <a:solidFill>
                  <a:schemeClr val="bg1"/>
                </a:solidFill>
              </a:rPr>
              <a:t>Cost is resource consumption-based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5B3B1-6154-464C-B794-1F139B27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1" y="2268887"/>
            <a:ext cx="5377435" cy="29624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45697E-F66E-4359-B74E-CA952BE6B0DC}"/>
              </a:ext>
            </a:extLst>
          </p:cNvPr>
          <p:cNvSpPr/>
          <p:nvPr/>
        </p:nvSpPr>
        <p:spPr>
          <a:xfrm>
            <a:off x="5692088" y="2168551"/>
            <a:ext cx="51563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Cost depends on numerous factors</a:t>
            </a:r>
          </a:p>
          <a:p>
            <a:pPr marL="675376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No. actions</a:t>
            </a:r>
          </a:p>
          <a:p>
            <a:pPr marL="675376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No. Standard / Enterprise Connectors</a:t>
            </a:r>
          </a:p>
          <a:p>
            <a:pPr marL="675376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No. ISE</a:t>
            </a:r>
          </a:p>
          <a:p>
            <a:pPr marL="675376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No. Integration accounts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09812-1EC8-4F21-A487-269293355F7B}"/>
              </a:ext>
            </a:extLst>
          </p:cNvPr>
          <p:cNvSpPr txBox="1"/>
          <p:nvPr/>
        </p:nvSpPr>
        <p:spPr>
          <a:xfrm>
            <a:off x="269241" y="5290793"/>
            <a:ext cx="5377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Refer to </a:t>
            </a:r>
            <a:r>
              <a:rPr lang="en-CA" sz="1100" dirty="0">
                <a:hlinkClick r:id="rId3"/>
              </a:rPr>
              <a:t>Microsoft Pricing Calculator </a:t>
            </a:r>
            <a:r>
              <a:rPr lang="en-CA" sz="1100" dirty="0"/>
              <a:t>(</a:t>
            </a:r>
            <a:r>
              <a:rPr lang="en-CA" sz="1100" dirty="0">
                <a:hlinkClick r:id="rId3"/>
              </a:rPr>
              <a:t>https://azure.microsoft.com/en-us/pricing/calculator/?service=logic-apps</a:t>
            </a:r>
            <a:r>
              <a:rPr lang="en-CA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325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84172"/>
            <a:ext cx="12030890" cy="11587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CHOOSING THE RIGHT SOLUTION</a:t>
            </a:r>
          </a:p>
        </p:txBody>
      </p:sp>
    </p:spTree>
    <p:extLst>
      <p:ext uri="{BB962C8B-B14F-4D97-AF65-F5344CB8AC3E}">
        <p14:creationId xmlns:p14="http://schemas.microsoft.com/office/powerpoint/2010/main" val="3965162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03" y="220774"/>
            <a:ext cx="9859116" cy="1158793"/>
          </a:xfrm>
        </p:spPr>
        <p:txBody>
          <a:bodyPr/>
          <a:lstStyle/>
          <a:p>
            <a:r>
              <a:rPr lang="en-US" dirty="0"/>
              <a:t>MAKER COMMUNITY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66B3E5B-ED2E-4D02-9C83-BEA12DC5671A}"/>
              </a:ext>
            </a:extLst>
          </p:cNvPr>
          <p:cNvSpPr txBox="1">
            <a:spLocks/>
          </p:cNvSpPr>
          <p:nvPr/>
        </p:nvSpPr>
        <p:spPr>
          <a:xfrm>
            <a:off x="336662" y="1186477"/>
            <a:ext cx="8001000" cy="1692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Consider the individuals who are developing your workflows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A0A34E-E48A-4A7A-9C68-BC03A25ED814}"/>
              </a:ext>
            </a:extLst>
          </p:cNvPr>
          <p:cNvSpPr/>
          <p:nvPr/>
        </p:nvSpPr>
        <p:spPr>
          <a:xfrm>
            <a:off x="748337" y="3615252"/>
            <a:ext cx="467549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000" dirty="0">
                <a:solidFill>
                  <a:schemeClr val="bg1"/>
                </a:solidFill>
              </a:rPr>
              <a:t>Access to Office 365 or Dynamics 365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000" i="1" dirty="0">
                <a:solidFill>
                  <a:schemeClr val="bg1"/>
                </a:solidFill>
              </a:rPr>
              <a:t>Citizen Developer</a:t>
            </a:r>
            <a:r>
              <a:rPr lang="en-US" sz="2000" dirty="0">
                <a:solidFill>
                  <a:schemeClr val="bg1"/>
                </a:solidFill>
              </a:rPr>
              <a:t>, who understand the general concepts and are tech savvy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000" dirty="0">
                <a:solidFill>
                  <a:schemeClr val="bg1"/>
                </a:solidFill>
              </a:rPr>
              <a:t>IT Pros, business analysts, system analysts, and even end-users building them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3143C-ECE4-471C-8F1B-CA614B50FE8A}"/>
              </a:ext>
            </a:extLst>
          </p:cNvPr>
          <p:cNvSpPr/>
          <p:nvPr/>
        </p:nvSpPr>
        <p:spPr>
          <a:xfrm>
            <a:off x="6768170" y="3632131"/>
            <a:ext cx="48435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000" dirty="0">
                <a:solidFill>
                  <a:schemeClr val="bg1"/>
                </a:solidFill>
              </a:rPr>
              <a:t>Access to Azure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000" dirty="0">
                <a:solidFill>
                  <a:schemeClr val="bg1"/>
                </a:solidFill>
              </a:rPr>
              <a:t>Seasoned developers with an understanding and background in DevOps and AML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000" dirty="0">
                <a:solidFill>
                  <a:schemeClr val="bg1"/>
                </a:solidFill>
              </a:rPr>
              <a:t>Comfortable working directly with code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000" dirty="0">
                <a:solidFill>
                  <a:schemeClr val="bg1"/>
                </a:solidFill>
              </a:rPr>
              <a:t>Follow best practices for development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0094E0-A994-42C8-8DAA-6B185FC19D91}"/>
              </a:ext>
            </a:extLst>
          </p:cNvPr>
          <p:cNvGrpSpPr/>
          <p:nvPr/>
        </p:nvGrpSpPr>
        <p:grpSpPr>
          <a:xfrm>
            <a:off x="1924594" y="1737975"/>
            <a:ext cx="7918418" cy="1805875"/>
            <a:chOff x="612791" y="1779372"/>
            <a:chExt cx="7918418" cy="1805875"/>
          </a:xfrm>
        </p:grpSpPr>
        <p:sp>
          <p:nvSpPr>
            <p:cNvPr id="16" name="Arrow: Left-Right 15">
              <a:extLst>
                <a:ext uri="{FF2B5EF4-FFF2-40B4-BE49-F238E27FC236}">
                  <a16:creationId xmlns:a16="http://schemas.microsoft.com/office/drawing/2014/main" id="{3CF6F36B-1B8C-449D-B57F-191D285040AA}"/>
                </a:ext>
              </a:extLst>
            </p:cNvPr>
            <p:cNvSpPr/>
            <p:nvPr/>
          </p:nvSpPr>
          <p:spPr>
            <a:xfrm>
              <a:off x="612791" y="1779372"/>
              <a:ext cx="7918418" cy="1805875"/>
            </a:xfrm>
            <a:prstGeom prst="leftRightArrow">
              <a:avLst/>
            </a:prstGeom>
            <a:gradFill>
              <a:gsLst>
                <a:gs pos="1770">
                  <a:srgbClr val="0077FF"/>
                </a:gs>
                <a:gs pos="32000">
                  <a:srgbClr val="0077FF"/>
                </a:gs>
                <a:gs pos="71000">
                  <a:schemeClr val="bg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7" name="Picture 4" descr="Image result for logic Apps logo">
              <a:extLst>
                <a:ext uri="{FF2B5EF4-FFF2-40B4-BE49-F238E27FC236}">
                  <a16:creationId xmlns:a16="http://schemas.microsoft.com/office/drawing/2014/main" id="{C2BD93A2-3FF1-4D18-B245-B41C24F98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013" y="2311742"/>
              <a:ext cx="474714" cy="474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AB6B24-5E66-4ADF-B682-A6BED146DE23}"/>
                </a:ext>
              </a:extLst>
            </p:cNvPr>
            <p:cNvSpPr/>
            <p:nvPr/>
          </p:nvSpPr>
          <p:spPr>
            <a:xfrm>
              <a:off x="6303581" y="2731563"/>
              <a:ext cx="1969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accent2"/>
                  </a:solidFill>
                  <a:cs typeface="Segoe UI Semibold" panose="020B0702040204020203" pitchFamily="34" charset="0"/>
                </a:rPr>
                <a:t> Azure Logic Apps</a:t>
              </a:r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E3D4AB-1F7A-4A51-BAC7-537636433CD2}"/>
                </a:ext>
              </a:extLst>
            </p:cNvPr>
            <p:cNvSpPr/>
            <p:nvPr/>
          </p:nvSpPr>
          <p:spPr>
            <a:xfrm>
              <a:off x="1200233" y="2730559"/>
              <a:ext cx="17960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cs typeface="Segoe UI Semibold" panose="020B0702040204020203" pitchFamily="34" charset="0"/>
                </a:rPr>
                <a:t>Power Automate</a:t>
              </a:r>
              <a:endParaRPr lang="en-CA">
                <a:solidFill>
                  <a:schemeClr val="bg1"/>
                </a:solidFill>
              </a:endParaRPr>
            </a:p>
          </p:txBody>
        </p:sp>
        <p:pic>
          <p:nvPicPr>
            <p:cNvPr id="20" name="Picture 2" descr="Image result for microsoft flow logo">
              <a:extLst>
                <a:ext uri="{FF2B5EF4-FFF2-40B4-BE49-F238E27FC236}">
                  <a16:creationId xmlns:a16="http://schemas.microsoft.com/office/drawing/2014/main" id="{DEC122A4-4E30-4E14-B044-47995BB5F1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4" t="31108" r="25442" b="25270"/>
            <a:stretch/>
          </p:blipFill>
          <p:spPr bwMode="auto">
            <a:xfrm>
              <a:off x="1814265" y="2343912"/>
              <a:ext cx="465027" cy="40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D60668CF-DF55-4C7C-A4FE-5E27D1026D0C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445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" y="180516"/>
            <a:ext cx="9859116" cy="1158793"/>
          </a:xfrm>
        </p:spPr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75F7210-7C13-47F1-809D-E6641484685E}"/>
              </a:ext>
            </a:extLst>
          </p:cNvPr>
          <p:cNvSpPr txBox="1">
            <a:spLocks/>
          </p:cNvSpPr>
          <p:nvPr/>
        </p:nvSpPr>
        <p:spPr>
          <a:xfrm>
            <a:off x="243114" y="1170032"/>
            <a:ext cx="8001000" cy="1692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Access may dictate the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24A4C-FD4D-4ECB-988C-6B0A390BBADB}"/>
              </a:ext>
            </a:extLst>
          </p:cNvPr>
          <p:cNvSpPr/>
          <p:nvPr/>
        </p:nvSpPr>
        <p:spPr>
          <a:xfrm>
            <a:off x="918857" y="3555071"/>
            <a:ext cx="513205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Users licensed with Power Automate  flow can manage and share their flows across the organization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DLP rules that apply to an environment or tenant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34DCA-AEC5-4CD2-AD8E-084C29CC1EDA}"/>
              </a:ext>
            </a:extLst>
          </p:cNvPr>
          <p:cNvSpPr/>
          <p:nvPr/>
        </p:nvSpPr>
        <p:spPr>
          <a:xfrm>
            <a:off x="6877001" y="3555071"/>
            <a:ext cx="5314999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Access to create and manage Logic Apps can be configured by user or resource group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Better suited for strict compliance/regulatory needs (e.g. SOX) that require segregation of duties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50B546-37D0-4130-986F-8C68329840EE}"/>
              </a:ext>
            </a:extLst>
          </p:cNvPr>
          <p:cNvGrpSpPr/>
          <p:nvPr/>
        </p:nvGrpSpPr>
        <p:grpSpPr>
          <a:xfrm>
            <a:off x="2091704" y="1749196"/>
            <a:ext cx="7918418" cy="1805875"/>
            <a:chOff x="612791" y="1779372"/>
            <a:chExt cx="7918418" cy="1805875"/>
          </a:xfrm>
        </p:grpSpPr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02C76924-F1BE-439B-B256-0F1343189942}"/>
                </a:ext>
              </a:extLst>
            </p:cNvPr>
            <p:cNvSpPr/>
            <p:nvPr/>
          </p:nvSpPr>
          <p:spPr>
            <a:xfrm>
              <a:off x="612791" y="1779372"/>
              <a:ext cx="7918418" cy="1805875"/>
            </a:xfrm>
            <a:prstGeom prst="leftRightArrow">
              <a:avLst/>
            </a:prstGeom>
            <a:gradFill>
              <a:gsLst>
                <a:gs pos="1770">
                  <a:srgbClr val="0077FF"/>
                </a:gs>
                <a:gs pos="32000">
                  <a:srgbClr val="0077FF"/>
                </a:gs>
                <a:gs pos="71000">
                  <a:schemeClr val="bg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" name="Picture 4" descr="Image result for logic Apps logo">
              <a:extLst>
                <a:ext uri="{FF2B5EF4-FFF2-40B4-BE49-F238E27FC236}">
                  <a16:creationId xmlns:a16="http://schemas.microsoft.com/office/drawing/2014/main" id="{1506FE74-84B5-4B6B-9A43-D747E9249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013" y="2311742"/>
              <a:ext cx="474714" cy="474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056721-1985-4B26-94EB-4FA63E56E3C0}"/>
                </a:ext>
              </a:extLst>
            </p:cNvPr>
            <p:cNvSpPr/>
            <p:nvPr/>
          </p:nvSpPr>
          <p:spPr>
            <a:xfrm>
              <a:off x="6303581" y="2731563"/>
              <a:ext cx="1969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accent2"/>
                  </a:solidFill>
                  <a:cs typeface="Segoe UI Semibold" panose="020B0702040204020203" pitchFamily="34" charset="0"/>
                </a:rPr>
                <a:t> Azure Logic Apps</a:t>
              </a:r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A68EA3-6E74-476B-BB14-A2481AC9E18E}"/>
                </a:ext>
              </a:extLst>
            </p:cNvPr>
            <p:cNvSpPr/>
            <p:nvPr/>
          </p:nvSpPr>
          <p:spPr>
            <a:xfrm>
              <a:off x="1200233" y="2730559"/>
              <a:ext cx="17960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cs typeface="Segoe UI Semibold" panose="020B0702040204020203" pitchFamily="34" charset="0"/>
                </a:rPr>
                <a:t>Power Automate</a:t>
              </a:r>
              <a:endParaRPr lang="en-CA" sz="1600">
                <a:solidFill>
                  <a:schemeClr val="bg1"/>
                </a:solidFill>
              </a:endParaRPr>
            </a:p>
          </p:txBody>
        </p:sp>
        <p:pic>
          <p:nvPicPr>
            <p:cNvPr id="11" name="Picture 2" descr="Image result for microsoft flow logo">
              <a:extLst>
                <a:ext uri="{FF2B5EF4-FFF2-40B4-BE49-F238E27FC236}">
                  <a16:creationId xmlns:a16="http://schemas.microsoft.com/office/drawing/2014/main" id="{2845516B-4F16-4FA1-BBB0-D3231FA1E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4" t="31108" r="25442" b="25270"/>
            <a:stretch/>
          </p:blipFill>
          <p:spPr bwMode="auto">
            <a:xfrm>
              <a:off x="1814265" y="2343912"/>
              <a:ext cx="465027" cy="40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563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66" y="258893"/>
            <a:ext cx="11317514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D3FC4E-8114-49AD-8A3E-4D1BD4DDC071}"/>
              </a:ext>
            </a:extLst>
          </p:cNvPr>
          <p:cNvSpPr/>
          <p:nvPr/>
        </p:nvSpPr>
        <p:spPr>
          <a:xfrm>
            <a:off x="744151" y="3322578"/>
            <a:ext cx="5282474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Office 365 or Dynamics 365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Power Automate flows are developed and managed via a web browser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Streamline development through </a:t>
            </a:r>
            <a:r>
              <a:rPr lang="en-US" sz="2400" i="1" dirty="0">
                <a:solidFill>
                  <a:schemeClr val="bg1"/>
                </a:solidFill>
              </a:rPr>
              <a:t>Templates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Work individually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162F8B-A07B-40BD-9D62-DC1C553DD2AD}"/>
              </a:ext>
            </a:extLst>
          </p:cNvPr>
          <p:cNvSpPr/>
          <p:nvPr/>
        </p:nvSpPr>
        <p:spPr>
          <a:xfrm>
            <a:off x="6917782" y="3228173"/>
            <a:ext cx="5387973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Azure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Developed and managed via a web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browser inside Azure Portal or Visual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Studio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Develop using code for optimal flexibility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Work in a team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4C952C-6CD8-4785-965D-5646ED5CAC08}"/>
              </a:ext>
            </a:extLst>
          </p:cNvPr>
          <p:cNvGrpSpPr/>
          <p:nvPr/>
        </p:nvGrpSpPr>
        <p:grpSpPr>
          <a:xfrm>
            <a:off x="1899149" y="1522515"/>
            <a:ext cx="7918418" cy="1805875"/>
            <a:chOff x="612791" y="1779372"/>
            <a:chExt cx="7918418" cy="1805875"/>
          </a:xfrm>
        </p:grpSpPr>
        <p:sp>
          <p:nvSpPr>
            <p:cNvPr id="6" name="Arrow: Left-Right 5">
              <a:extLst>
                <a:ext uri="{FF2B5EF4-FFF2-40B4-BE49-F238E27FC236}">
                  <a16:creationId xmlns:a16="http://schemas.microsoft.com/office/drawing/2014/main" id="{A5E1A9CA-67DD-449E-A11C-5525ADF934C9}"/>
                </a:ext>
              </a:extLst>
            </p:cNvPr>
            <p:cNvSpPr/>
            <p:nvPr/>
          </p:nvSpPr>
          <p:spPr>
            <a:xfrm>
              <a:off x="612791" y="1779372"/>
              <a:ext cx="7918418" cy="1805875"/>
            </a:xfrm>
            <a:prstGeom prst="leftRightArrow">
              <a:avLst/>
            </a:prstGeom>
            <a:gradFill>
              <a:gsLst>
                <a:gs pos="1770">
                  <a:srgbClr val="0077FF"/>
                </a:gs>
                <a:gs pos="32000">
                  <a:srgbClr val="0077FF"/>
                </a:gs>
                <a:gs pos="71000">
                  <a:schemeClr val="bg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" name="Picture 4" descr="Image result for logic Apps logo">
              <a:extLst>
                <a:ext uri="{FF2B5EF4-FFF2-40B4-BE49-F238E27FC236}">
                  <a16:creationId xmlns:a16="http://schemas.microsoft.com/office/drawing/2014/main" id="{2F5DAA17-F1FE-4D8E-925C-D85C5671C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013" y="2311742"/>
              <a:ext cx="474714" cy="474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A7536D-0E89-40E2-B2B9-8F17424F9651}"/>
                </a:ext>
              </a:extLst>
            </p:cNvPr>
            <p:cNvSpPr/>
            <p:nvPr/>
          </p:nvSpPr>
          <p:spPr>
            <a:xfrm>
              <a:off x="6303581" y="2731563"/>
              <a:ext cx="1969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accent2"/>
                  </a:solidFill>
                  <a:cs typeface="Segoe UI Semibold" panose="020B0702040204020203" pitchFamily="34" charset="0"/>
                </a:rPr>
                <a:t> Azure Logic Apps</a:t>
              </a:r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E29DD3-2DC2-492B-8894-01BCD89BFD36}"/>
                </a:ext>
              </a:extLst>
            </p:cNvPr>
            <p:cNvSpPr/>
            <p:nvPr/>
          </p:nvSpPr>
          <p:spPr>
            <a:xfrm>
              <a:off x="1200233" y="2730559"/>
              <a:ext cx="17960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cs typeface="Segoe UI Semibold" panose="020B0702040204020203" pitchFamily="34" charset="0"/>
                </a:rPr>
                <a:t>Power Automate</a:t>
              </a:r>
              <a:endParaRPr lang="en-CA" sz="1600">
                <a:solidFill>
                  <a:schemeClr val="bg1"/>
                </a:solidFill>
              </a:endParaRPr>
            </a:p>
          </p:txBody>
        </p:sp>
        <p:pic>
          <p:nvPicPr>
            <p:cNvPr id="10" name="Picture 2" descr="Image result for microsoft flow logo">
              <a:extLst>
                <a:ext uri="{FF2B5EF4-FFF2-40B4-BE49-F238E27FC236}">
                  <a16:creationId xmlns:a16="http://schemas.microsoft.com/office/drawing/2014/main" id="{20B64B4C-1B33-4A9D-9287-C71ED7A064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4" t="31108" r="25442" b="25270"/>
            <a:stretch/>
          </p:blipFill>
          <p:spPr bwMode="auto">
            <a:xfrm>
              <a:off x="1814265" y="2343912"/>
              <a:ext cx="465027" cy="40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FBD44F3-D819-4735-B8ED-70AC03940F0C}"/>
              </a:ext>
            </a:extLst>
          </p:cNvPr>
          <p:cNvSpPr txBox="1">
            <a:spLocks/>
          </p:cNvSpPr>
          <p:nvPr/>
        </p:nvSpPr>
        <p:spPr>
          <a:xfrm>
            <a:off x="334555" y="1160616"/>
            <a:ext cx="10220234" cy="2733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Environment and tools can influence usage of one technology over another</a:t>
            </a:r>
          </a:p>
        </p:txBody>
      </p:sp>
    </p:spTree>
    <p:extLst>
      <p:ext uri="{BB962C8B-B14F-4D97-AF65-F5344CB8AC3E}">
        <p14:creationId xmlns:p14="http://schemas.microsoft.com/office/powerpoint/2010/main" val="358302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sz="3700" dirty="0"/>
              <a:t>Power Automate or Logic Apps – Which to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Scan the QR Code to enter to win some great prizes.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413B2-BF4E-45F1-B4E1-CF69CBB2B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5" b="3"/>
          <a:stretch/>
        </p:blipFill>
        <p:spPr>
          <a:xfrm>
            <a:off x="6725613" y="411483"/>
            <a:ext cx="4944403" cy="5049518"/>
          </a:xfrm>
          <a:prstGeom prst="rect">
            <a:avLst/>
          </a:prstGeom>
          <a:effectLst/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6D0985A-405C-405E-95FE-B3F45F510431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65" y="123131"/>
            <a:ext cx="9859116" cy="1158793"/>
          </a:xfrm>
        </p:spPr>
        <p:txBody>
          <a:bodyPr/>
          <a:lstStyle/>
          <a:p>
            <a:r>
              <a:rPr lang="en-US" dirty="0"/>
              <a:t>INTEGRATIONS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80F6ABF-03CF-4D47-A076-D9AB044C99A5}"/>
              </a:ext>
            </a:extLst>
          </p:cNvPr>
          <p:cNvSpPr txBox="1">
            <a:spLocks/>
          </p:cNvSpPr>
          <p:nvPr/>
        </p:nvSpPr>
        <p:spPr>
          <a:xfrm>
            <a:off x="334554" y="1070741"/>
            <a:ext cx="10448979" cy="1539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Need to understand how workflows interact and interface with other systems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2F002E-50EE-46DA-B107-4A9C4FAB04F9}"/>
              </a:ext>
            </a:extLst>
          </p:cNvPr>
          <p:cNvSpPr/>
          <p:nvPr/>
        </p:nvSpPr>
        <p:spPr>
          <a:xfrm>
            <a:off x="269190" y="3456597"/>
            <a:ext cx="55292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Process data as output from Power Apps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Require approvals in my workflows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Create Business Process Flows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Trigger Power Automate flows instantly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Work mainly in JSON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713355-9083-4F84-9AC8-F611A9E394B7}"/>
              </a:ext>
            </a:extLst>
          </p:cNvPr>
          <p:cNvSpPr/>
          <p:nvPr/>
        </p:nvSpPr>
        <p:spPr>
          <a:xfrm>
            <a:off x="6686527" y="3429000"/>
            <a:ext cx="56634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Need to integrate with various Azure resources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Implement B2B applications that need to leverage EDI, XML validations, and transactions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Work in JSON, XML, flat file, CSV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99B54A-B5C8-4E05-9DA9-DCE2DCA05E3D}"/>
              </a:ext>
            </a:extLst>
          </p:cNvPr>
          <p:cNvGrpSpPr/>
          <p:nvPr/>
        </p:nvGrpSpPr>
        <p:grpSpPr>
          <a:xfrm>
            <a:off x="1599834" y="1590953"/>
            <a:ext cx="7918418" cy="1805875"/>
            <a:chOff x="612791" y="1779372"/>
            <a:chExt cx="7918418" cy="1805875"/>
          </a:xfrm>
        </p:grpSpPr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F89465D8-C589-4C80-9D37-1F303DD068BE}"/>
                </a:ext>
              </a:extLst>
            </p:cNvPr>
            <p:cNvSpPr/>
            <p:nvPr/>
          </p:nvSpPr>
          <p:spPr>
            <a:xfrm>
              <a:off x="612791" y="1779372"/>
              <a:ext cx="7918418" cy="1805875"/>
            </a:xfrm>
            <a:prstGeom prst="leftRightArrow">
              <a:avLst/>
            </a:prstGeom>
            <a:gradFill>
              <a:gsLst>
                <a:gs pos="1770">
                  <a:srgbClr val="0077FF"/>
                </a:gs>
                <a:gs pos="32000">
                  <a:srgbClr val="0077FF"/>
                </a:gs>
                <a:gs pos="71000">
                  <a:schemeClr val="bg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" name="Picture 4" descr="Image result for logic Apps logo">
              <a:extLst>
                <a:ext uri="{FF2B5EF4-FFF2-40B4-BE49-F238E27FC236}">
                  <a16:creationId xmlns:a16="http://schemas.microsoft.com/office/drawing/2014/main" id="{E39B699E-9C13-4253-A5C5-083D6647E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013" y="2311742"/>
              <a:ext cx="474714" cy="474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FA681-14F5-4F85-8C45-EB805D99552E}"/>
                </a:ext>
              </a:extLst>
            </p:cNvPr>
            <p:cNvSpPr/>
            <p:nvPr/>
          </p:nvSpPr>
          <p:spPr>
            <a:xfrm>
              <a:off x="6303581" y="2731563"/>
              <a:ext cx="1969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accent2"/>
                  </a:solidFill>
                  <a:cs typeface="Segoe UI Semibold" panose="020B0702040204020203" pitchFamily="34" charset="0"/>
                </a:rPr>
                <a:t> Azure Logic Apps</a:t>
              </a:r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0541FF-B442-4424-A96F-ECD8E83D7108}"/>
                </a:ext>
              </a:extLst>
            </p:cNvPr>
            <p:cNvSpPr/>
            <p:nvPr/>
          </p:nvSpPr>
          <p:spPr>
            <a:xfrm>
              <a:off x="1200233" y="2730559"/>
              <a:ext cx="17960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cs typeface="Segoe UI Semibold" panose="020B0702040204020203" pitchFamily="34" charset="0"/>
                </a:rPr>
                <a:t>Power Automate</a:t>
              </a:r>
              <a:endParaRPr lang="en-CA" sz="1600">
                <a:solidFill>
                  <a:schemeClr val="bg1"/>
                </a:solidFill>
              </a:endParaRPr>
            </a:p>
          </p:txBody>
        </p:sp>
        <p:pic>
          <p:nvPicPr>
            <p:cNvPr id="11" name="Picture 2" descr="Image result for microsoft flow logo">
              <a:extLst>
                <a:ext uri="{FF2B5EF4-FFF2-40B4-BE49-F238E27FC236}">
                  <a16:creationId xmlns:a16="http://schemas.microsoft.com/office/drawing/2014/main" id="{892396EE-179E-445F-8457-5FB0E9DFB5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4" t="31108" r="25442" b="25270"/>
            <a:stretch/>
          </p:blipFill>
          <p:spPr bwMode="auto">
            <a:xfrm>
              <a:off x="1814265" y="2343912"/>
              <a:ext cx="465027" cy="40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132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03" y="193579"/>
            <a:ext cx="9859116" cy="1158793"/>
          </a:xfrm>
        </p:spPr>
        <p:txBody>
          <a:bodyPr/>
          <a:lstStyle/>
          <a:p>
            <a:r>
              <a:rPr lang="en-US" dirty="0"/>
              <a:t>TIMING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BE4791E7-A679-4C29-9A27-D122173DDF7E}"/>
              </a:ext>
            </a:extLst>
          </p:cNvPr>
          <p:cNvSpPr txBox="1">
            <a:spLocks/>
          </p:cNvSpPr>
          <p:nvPr/>
        </p:nvSpPr>
        <p:spPr>
          <a:xfrm>
            <a:off x="308428" y="1143167"/>
            <a:ext cx="10207171" cy="209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Consider delays in starting the workflows and duration to complete them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BE4FCE-9228-48C7-ABCC-A2426ACE46FD}"/>
              </a:ext>
            </a:extLst>
          </p:cNvPr>
          <p:cNvSpPr/>
          <p:nvPr/>
        </p:nvSpPr>
        <p:spPr>
          <a:xfrm>
            <a:off x="800461" y="3610141"/>
            <a:ext cx="392105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Depending on license, Power Automate will run within 1-15 min from when they were triggered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Flows run up to 30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3D5D3A-6061-4301-BB4D-BF2C3EE0E1F6}"/>
              </a:ext>
            </a:extLst>
          </p:cNvPr>
          <p:cNvSpPr/>
          <p:nvPr/>
        </p:nvSpPr>
        <p:spPr>
          <a:xfrm>
            <a:off x="6344487" y="3610141"/>
            <a:ext cx="575079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Logic Apps can be configured to run in near real-time using Integration Service Environment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Logic Apps can run up to 90 days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History retention period is configurable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F2210F-621D-4332-BF88-CE908EE1B659}"/>
              </a:ext>
            </a:extLst>
          </p:cNvPr>
          <p:cNvGrpSpPr/>
          <p:nvPr/>
        </p:nvGrpSpPr>
        <p:grpSpPr>
          <a:xfrm>
            <a:off x="1559515" y="1765204"/>
            <a:ext cx="7918418" cy="1805875"/>
            <a:chOff x="612791" y="1779372"/>
            <a:chExt cx="7918418" cy="1805875"/>
          </a:xfrm>
        </p:grpSpPr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8851AF60-5C44-4E0E-ABF7-6A2BADD8A336}"/>
                </a:ext>
              </a:extLst>
            </p:cNvPr>
            <p:cNvSpPr/>
            <p:nvPr/>
          </p:nvSpPr>
          <p:spPr>
            <a:xfrm>
              <a:off x="612791" y="1779372"/>
              <a:ext cx="7918418" cy="1805875"/>
            </a:xfrm>
            <a:prstGeom prst="leftRightArrow">
              <a:avLst/>
            </a:prstGeom>
            <a:gradFill>
              <a:gsLst>
                <a:gs pos="1770">
                  <a:srgbClr val="0077FF"/>
                </a:gs>
                <a:gs pos="32000">
                  <a:srgbClr val="0077FF"/>
                </a:gs>
                <a:gs pos="71000">
                  <a:schemeClr val="bg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" name="Picture 4" descr="Image result for logic Apps logo">
              <a:extLst>
                <a:ext uri="{FF2B5EF4-FFF2-40B4-BE49-F238E27FC236}">
                  <a16:creationId xmlns:a16="http://schemas.microsoft.com/office/drawing/2014/main" id="{6CE24FBF-CBE3-4930-A693-5A6FB0D70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013" y="2311742"/>
              <a:ext cx="474714" cy="474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02F8FC-0DE1-40BE-BE11-808DBC6D104E}"/>
                </a:ext>
              </a:extLst>
            </p:cNvPr>
            <p:cNvSpPr/>
            <p:nvPr/>
          </p:nvSpPr>
          <p:spPr>
            <a:xfrm>
              <a:off x="6303581" y="2731563"/>
              <a:ext cx="1969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accent2"/>
                  </a:solidFill>
                  <a:cs typeface="Segoe UI Semibold" panose="020B0702040204020203" pitchFamily="34" charset="0"/>
                </a:rPr>
                <a:t> Azure Logic Apps</a:t>
              </a:r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661E57-12AD-43AB-B706-A0C5EA1EC7A4}"/>
                </a:ext>
              </a:extLst>
            </p:cNvPr>
            <p:cNvSpPr/>
            <p:nvPr/>
          </p:nvSpPr>
          <p:spPr>
            <a:xfrm>
              <a:off x="1200233" y="2730559"/>
              <a:ext cx="17960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cs typeface="Segoe UI Semibold" panose="020B0702040204020203" pitchFamily="34" charset="0"/>
                </a:rPr>
                <a:t>Power Automate</a:t>
              </a:r>
              <a:endParaRPr lang="en-CA" sz="1600">
                <a:solidFill>
                  <a:schemeClr val="bg1"/>
                </a:solidFill>
              </a:endParaRPr>
            </a:p>
          </p:txBody>
        </p:sp>
        <p:pic>
          <p:nvPicPr>
            <p:cNvPr id="11" name="Picture 2" descr="Image result for microsoft flow logo">
              <a:extLst>
                <a:ext uri="{FF2B5EF4-FFF2-40B4-BE49-F238E27FC236}">
                  <a16:creationId xmlns:a16="http://schemas.microsoft.com/office/drawing/2014/main" id="{988CC0EA-B33D-4885-A12E-8ED7ABF0CC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4" t="31108" r="25442" b="25270"/>
            <a:stretch/>
          </p:blipFill>
          <p:spPr bwMode="auto">
            <a:xfrm>
              <a:off x="1814265" y="2343912"/>
              <a:ext cx="465027" cy="40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298118A3-C223-488E-9D8B-2293112CCA16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639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335471"/>
            <a:ext cx="9859116" cy="1158793"/>
          </a:xfrm>
        </p:spPr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A7C1611F-9979-412E-B5A7-91B9F62D4E7A}"/>
              </a:ext>
            </a:extLst>
          </p:cNvPr>
          <p:cNvSpPr txBox="1">
            <a:spLocks/>
          </p:cNvSpPr>
          <p:nvPr/>
        </p:nvSpPr>
        <p:spPr>
          <a:xfrm>
            <a:off x="380011" y="1299458"/>
            <a:ext cx="9351818" cy="85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Pricing is often an important deciding factor on which way to go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2CD23-F439-45E4-A5BB-3A7C3ECA7F6D}"/>
              </a:ext>
            </a:extLst>
          </p:cNvPr>
          <p:cNvSpPr/>
          <p:nvPr/>
        </p:nvSpPr>
        <p:spPr>
          <a:xfrm>
            <a:off x="827685" y="3949360"/>
            <a:ext cx="392105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Power Automate flows with many actions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Many iterations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1DB28-384E-4620-9505-A18AF284F198}"/>
              </a:ext>
            </a:extLst>
          </p:cNvPr>
          <p:cNvSpPr/>
          <p:nvPr/>
        </p:nvSpPr>
        <p:spPr>
          <a:xfrm>
            <a:off x="7137840" y="3949360"/>
            <a:ext cx="392105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Logic Apps with fewer actions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bg1"/>
                </a:solidFill>
              </a:rPr>
              <a:t>Consider environment cost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941579-2125-422B-94D2-5AEFB75F7E77}"/>
              </a:ext>
            </a:extLst>
          </p:cNvPr>
          <p:cNvGrpSpPr/>
          <p:nvPr/>
        </p:nvGrpSpPr>
        <p:grpSpPr>
          <a:xfrm>
            <a:off x="1925275" y="1991089"/>
            <a:ext cx="7918418" cy="1805875"/>
            <a:chOff x="612791" y="1779372"/>
            <a:chExt cx="7918418" cy="1805875"/>
          </a:xfrm>
        </p:grpSpPr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CE7AB467-27CC-482E-9F60-AFA8D4C1D2F6}"/>
                </a:ext>
              </a:extLst>
            </p:cNvPr>
            <p:cNvSpPr/>
            <p:nvPr/>
          </p:nvSpPr>
          <p:spPr>
            <a:xfrm>
              <a:off x="612791" y="1779372"/>
              <a:ext cx="7918418" cy="1805875"/>
            </a:xfrm>
            <a:prstGeom prst="leftRightArrow">
              <a:avLst/>
            </a:prstGeom>
            <a:gradFill>
              <a:gsLst>
                <a:gs pos="1770">
                  <a:srgbClr val="0077FF"/>
                </a:gs>
                <a:gs pos="32000">
                  <a:srgbClr val="0077FF"/>
                </a:gs>
                <a:gs pos="71000">
                  <a:schemeClr val="bg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" name="Picture 4" descr="Image result for logic Apps logo">
              <a:extLst>
                <a:ext uri="{FF2B5EF4-FFF2-40B4-BE49-F238E27FC236}">
                  <a16:creationId xmlns:a16="http://schemas.microsoft.com/office/drawing/2014/main" id="{F8A32328-3CFC-484D-A788-FC5132832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1013" y="2311742"/>
              <a:ext cx="474714" cy="474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FDEFC3-A42D-4644-9C42-BE747A5D980F}"/>
                </a:ext>
              </a:extLst>
            </p:cNvPr>
            <p:cNvSpPr/>
            <p:nvPr/>
          </p:nvSpPr>
          <p:spPr>
            <a:xfrm>
              <a:off x="6303581" y="2731563"/>
              <a:ext cx="19695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accent2"/>
                  </a:solidFill>
                  <a:cs typeface="Segoe UI Semibold" panose="020B0702040204020203" pitchFamily="34" charset="0"/>
                </a:rPr>
                <a:t> Azure Logic Apps</a:t>
              </a:r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724B3E-EB02-496D-A357-98C0A6445A67}"/>
                </a:ext>
              </a:extLst>
            </p:cNvPr>
            <p:cNvSpPr/>
            <p:nvPr/>
          </p:nvSpPr>
          <p:spPr>
            <a:xfrm>
              <a:off x="1200233" y="2730559"/>
              <a:ext cx="179606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  <a:cs typeface="Segoe UI Semibold" panose="020B0702040204020203" pitchFamily="34" charset="0"/>
                </a:rPr>
                <a:t>Power Automate</a:t>
              </a:r>
              <a:endParaRPr lang="en-CA" sz="1600">
                <a:solidFill>
                  <a:schemeClr val="bg1"/>
                </a:solidFill>
              </a:endParaRPr>
            </a:p>
          </p:txBody>
        </p:sp>
        <p:pic>
          <p:nvPicPr>
            <p:cNvPr id="11" name="Picture 2" descr="Image result for microsoft flow logo">
              <a:extLst>
                <a:ext uri="{FF2B5EF4-FFF2-40B4-BE49-F238E27FC236}">
                  <a16:creationId xmlns:a16="http://schemas.microsoft.com/office/drawing/2014/main" id="{FE8ABBA5-1012-44D4-8A28-74908813ED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4" t="31108" r="25442" b="25270"/>
            <a:stretch/>
          </p:blipFill>
          <p:spPr bwMode="auto">
            <a:xfrm>
              <a:off x="1814265" y="2343912"/>
              <a:ext cx="465027" cy="40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957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4841-87D4-44CC-8625-00861277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71048-8960-4256-8E26-FB9B89991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38275"/>
            <a:ext cx="10515600" cy="1957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Grow up to Azure Logic Apps</a:t>
            </a: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3"/>
              </a:rPr>
              <a:t>https://flow.microsoft.com/en-us/blog/grow-up-to-logic-apps</a:t>
            </a:r>
            <a:endParaRPr lang="en-CA" sz="1400" dirty="0"/>
          </a:p>
          <a:p>
            <a:endParaRPr lang="en-US" sz="1600" dirty="0"/>
          </a:p>
          <a:p>
            <a:r>
              <a:rPr lang="en-US" sz="1600" dirty="0"/>
              <a:t>Licensing overview for Power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4"/>
              </a:rPr>
              <a:t>https://docs.microsoft.com/en-us/power-platform/admin/pricing-billing-skus</a:t>
            </a:r>
            <a:endParaRPr lang="en-CA" sz="1400" dirty="0">
              <a:hlinkClick r:id="rId5"/>
            </a:endParaRPr>
          </a:p>
          <a:p>
            <a:endParaRPr lang="en-CA" sz="1600" dirty="0"/>
          </a:p>
          <a:p>
            <a:r>
              <a:rPr lang="en-CA" sz="1600" dirty="0"/>
              <a:t>Limits and configuration information for Azure Logic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6"/>
              </a:rPr>
              <a:t>https://docs.microsoft.com/en-ca/azure/logic-apps/logic-apps-limits-and-config</a:t>
            </a:r>
            <a:endParaRPr lang="en-CA" sz="1400" dirty="0"/>
          </a:p>
          <a:p>
            <a:endParaRPr lang="en-CA" sz="1600" dirty="0"/>
          </a:p>
          <a:p>
            <a:r>
              <a:rPr lang="en-CA" sz="1600" dirty="0"/>
              <a:t>Microsoft Flow - </a:t>
            </a:r>
            <a:r>
              <a:rPr lang="en-US" sz="1600" dirty="0"/>
              <a:t>Choose a plan that's right for you</a:t>
            </a:r>
            <a:endParaRPr lang="en-CA" sz="1600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5"/>
              </a:rPr>
              <a:t>https://us.flow.microsoft.com/en-us/pricing</a:t>
            </a:r>
            <a:endParaRPr lang="en-CA" sz="1400" dirty="0"/>
          </a:p>
          <a:p>
            <a:endParaRPr lang="en-CA" sz="1600" dirty="0"/>
          </a:p>
          <a:p>
            <a:r>
              <a:rPr lang="en-CA" sz="1600" dirty="0"/>
              <a:t>Logic Apps Pricing</a:t>
            </a:r>
            <a:endParaRPr lang="en-CA" sz="1600" dirty="0">
              <a:hlinkClick r:id="rId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hlinkClick r:id="rId7"/>
              </a:rPr>
              <a:t>https://azure.microsoft.com/en-ca/pricing/details/logic-apps</a:t>
            </a:r>
            <a:endParaRPr lang="en-US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426565-922C-4B44-8AC8-2BA053EFE1F2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9808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892" y="0"/>
            <a:ext cx="9859116" cy="1158793"/>
          </a:xfrm>
        </p:spPr>
        <p:txBody>
          <a:bodyPr>
            <a:normAutofit/>
          </a:bodyPr>
          <a:lstStyle/>
          <a:p>
            <a:r>
              <a:rPr lang="en-US" sz="6000" dirty="0"/>
              <a:t>THANK YOU!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5" name="Picture 11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871D4AF7-FB9E-41CC-839C-4CBD05617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8" t="12727" r="16221" b="20936"/>
          <a:stretch/>
        </p:blipFill>
        <p:spPr>
          <a:xfrm>
            <a:off x="9426663" y="1084425"/>
            <a:ext cx="2257475" cy="287763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Picture Placeholder 5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FE8B9D52-5BDA-4A20-BA7D-8453DF34E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r="15671"/>
          <a:stretch/>
        </p:blipFill>
        <p:spPr>
          <a:xfrm>
            <a:off x="507862" y="1028164"/>
            <a:ext cx="2257474" cy="287763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816316-0F5D-4013-B8F4-169E9DB90F55}"/>
              </a:ext>
            </a:extLst>
          </p:cNvPr>
          <p:cNvSpPr/>
          <p:nvPr/>
        </p:nvSpPr>
        <p:spPr>
          <a:xfrm>
            <a:off x="4729554" y="682364"/>
            <a:ext cx="24316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642" indent="-231642"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cs typeface="Segoe UI Light" panose="020B0502040204020203" pitchFamily="34" charset="0"/>
              </a:rPr>
              <a:t>Organizers, Sponsors and </a:t>
            </a:r>
            <a:r>
              <a:rPr lang="en-US" sz="2400" b="1" dirty="0">
                <a:solidFill>
                  <a:schemeClr val="bg1"/>
                </a:solidFill>
                <a:cs typeface="Segoe UI Light" panose="020B0502040204020203" pitchFamily="34" charset="0"/>
              </a:rPr>
              <a:t>You</a:t>
            </a:r>
            <a:r>
              <a:rPr lang="en-US" sz="2400" dirty="0">
                <a:solidFill>
                  <a:schemeClr val="bg1"/>
                </a:solidFill>
                <a:cs typeface="Segoe UI Light" panose="020B0502040204020203" pitchFamily="34" charset="0"/>
              </a:rPr>
              <a:t> for making this possible.</a:t>
            </a:r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E563302-A37F-4803-BFC2-51D24E811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11" y="2762987"/>
            <a:ext cx="719425" cy="1142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88A881-42DA-4EB5-AF41-006A9CCDB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36" y="2762986"/>
            <a:ext cx="796072" cy="1142806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E7FF047-292B-4166-8B5F-1CEB973220A7}"/>
              </a:ext>
            </a:extLst>
          </p:cNvPr>
          <p:cNvSpPr txBox="1">
            <a:spLocks/>
          </p:cNvSpPr>
          <p:nvPr/>
        </p:nvSpPr>
        <p:spPr>
          <a:xfrm>
            <a:off x="100837" y="4036424"/>
            <a:ext cx="6464708" cy="2064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45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cs typeface="Segoe UI Light" panose="020B0502040204020203" pitchFamily="34" charset="0"/>
              </a:rPr>
              <a:t>	linkedin.com/in/</a:t>
            </a:r>
            <a:r>
              <a:rPr lang="en-US" sz="1800" dirty="0" err="1">
                <a:solidFill>
                  <a:schemeClr val="bg1"/>
                </a:solidFill>
                <a:cs typeface="Segoe UI Light" panose="020B0502040204020203" pitchFamily="34" charset="0"/>
              </a:rPr>
              <a:t>hanielcroitoru</a:t>
            </a:r>
            <a:endParaRPr lang="en-US" sz="18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marL="17945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cs typeface="Segoe UI Light" panose="020B0502040204020203" pitchFamily="34" charset="0"/>
              </a:rPr>
              <a:t>	@</a:t>
            </a:r>
            <a:r>
              <a:rPr lang="en-US" sz="1800" dirty="0" err="1">
                <a:solidFill>
                  <a:schemeClr val="bg1"/>
                </a:solidFill>
                <a:cs typeface="Segoe UI Light" panose="020B0502040204020203" pitchFamily="34" charset="0"/>
              </a:rPr>
              <a:t>hcroitoru</a:t>
            </a:r>
            <a:endParaRPr lang="en-US" sz="18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marL="17945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cs typeface="Segoe UI Light" panose="020B0502040204020203" pitchFamily="34" charset="0"/>
              </a:rPr>
              <a:t>	haniel.croitoru@protiviti.com</a:t>
            </a:r>
          </a:p>
          <a:p>
            <a:pPr marL="17945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cs typeface="Segoe UI Light" panose="020B0502040204020203" pitchFamily="34" charset="0"/>
              </a:rPr>
              <a:t>	https://www.agileo365.com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6F3D74-12DD-48B3-864C-577EB55F2B8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681" y="4474569"/>
            <a:ext cx="314315" cy="297416"/>
          </a:xfrm>
          <a:prstGeom prst="rect">
            <a:avLst/>
          </a:prstGeom>
        </p:spPr>
      </p:pic>
      <p:pic>
        <p:nvPicPr>
          <p:cNvPr id="15" name="Picture 2" descr="Image result for email icon transparent">
            <a:extLst>
              <a:ext uri="{FF2B5EF4-FFF2-40B4-BE49-F238E27FC236}">
                <a16:creationId xmlns:a16="http://schemas.microsoft.com/office/drawing/2014/main" id="{EF7A8D72-1440-47BD-AB7B-85F545D01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0" y="4911284"/>
            <a:ext cx="314315" cy="31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834ECCCA-D030-4301-B274-D802FBE1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4" y="5410203"/>
            <a:ext cx="246505" cy="2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4FBC97-90AC-45F7-A225-12F686FBC6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269" y="4043916"/>
            <a:ext cx="295726" cy="2974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D31CA3-C4D0-4D02-9AEF-4B3CE33219F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63" r="4585"/>
          <a:stretch/>
        </p:blipFill>
        <p:spPr>
          <a:xfrm>
            <a:off x="4710759" y="2983600"/>
            <a:ext cx="2431629" cy="26794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6E710C3-B331-4A20-876C-99F374C89A13}"/>
              </a:ext>
            </a:extLst>
          </p:cNvPr>
          <p:cNvSpPr/>
          <p:nvPr/>
        </p:nvSpPr>
        <p:spPr>
          <a:xfrm>
            <a:off x="6096000" y="4111582"/>
            <a:ext cx="5334298" cy="123110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9070" algn="r" defTabSz="742928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cs typeface="Segoe UI Light"/>
              </a:rPr>
              <a:t>	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linkedin.com/in/daniel-santos-616552144</a:t>
            </a:r>
            <a:endParaRPr lang="en-US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marL="179070" algn="r" defTabSz="742928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cs typeface="Segoe UI Light"/>
              </a:rPr>
              <a:t>	daniel.santos@protiviti.com</a:t>
            </a:r>
          </a:p>
          <a:p>
            <a:pPr marL="179070" algn="r" defTabSz="742928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cs typeface="Segoe UI Light"/>
              </a:rPr>
              <a:t>	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9C4969-8199-42EB-BB27-DFCE71E8C29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1025" y="4111582"/>
            <a:ext cx="295726" cy="297416"/>
          </a:xfrm>
          <a:prstGeom prst="rect">
            <a:avLst/>
          </a:prstGeom>
        </p:spPr>
      </p:pic>
      <p:pic>
        <p:nvPicPr>
          <p:cNvPr id="21" name="Picture 2" descr="Image result for email icon transparent">
            <a:extLst>
              <a:ext uri="{FF2B5EF4-FFF2-40B4-BE49-F238E27FC236}">
                <a16:creationId xmlns:a16="http://schemas.microsoft.com/office/drawing/2014/main" id="{B85A5CDC-D180-45E8-ADB7-EB4F8E43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823" y="4558524"/>
            <a:ext cx="297417" cy="2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Agenda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6BCA8A-D4A1-45A4-871F-8ABF13799926}"/>
              </a:ext>
            </a:extLst>
          </p:cNvPr>
          <p:cNvGrpSpPr/>
          <p:nvPr/>
        </p:nvGrpSpPr>
        <p:grpSpPr>
          <a:xfrm rot="21245244">
            <a:off x="1990347" y="2822973"/>
            <a:ext cx="2446668" cy="2235610"/>
            <a:chOff x="2049981" y="1744964"/>
            <a:chExt cx="1454136" cy="145414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8401CBF-AC9A-4441-8B89-2E58D7A113F4}"/>
                </a:ext>
              </a:extLst>
            </p:cNvPr>
            <p:cNvSpPr/>
            <p:nvPr/>
          </p:nvSpPr>
          <p:spPr>
            <a:xfrm rot="16200000">
              <a:off x="2049978" y="1744967"/>
              <a:ext cx="1454142" cy="1454136"/>
            </a:xfrm>
            <a:custGeom>
              <a:avLst/>
              <a:gdLst>
                <a:gd name="connsiteX0" fmla="*/ 557892 w 1088045"/>
                <a:gd name="connsiteY0" fmla="*/ 191912 h 1088040"/>
                <a:gd name="connsiteX1" fmla="*/ 923871 w 1088045"/>
                <a:gd name="connsiteY1" fmla="*/ 651857 h 1088040"/>
                <a:gd name="connsiteX2" fmla="*/ 557892 w 1088045"/>
                <a:gd name="connsiteY2" fmla="*/ 938704 h 1088040"/>
                <a:gd name="connsiteX3" fmla="*/ 191913 w 1088045"/>
                <a:gd name="connsiteY3" fmla="*/ 478759 h 1088040"/>
                <a:gd name="connsiteX4" fmla="*/ 557892 w 1088045"/>
                <a:gd name="connsiteY4" fmla="*/ 191912 h 108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045" h="1088040">
                  <a:moveTo>
                    <a:pt x="557892" y="191912"/>
                  </a:moveTo>
                  <a:cubicBezTo>
                    <a:pt x="567783" y="483705"/>
                    <a:pt x="637023" y="572727"/>
                    <a:pt x="923871" y="651857"/>
                  </a:cubicBezTo>
                  <a:lnTo>
                    <a:pt x="557892" y="938704"/>
                  </a:lnTo>
                  <a:cubicBezTo>
                    <a:pt x="548001" y="646911"/>
                    <a:pt x="478761" y="557890"/>
                    <a:pt x="191913" y="478759"/>
                  </a:cubicBezTo>
                  <a:lnTo>
                    <a:pt x="557892" y="1919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2417E1-E5F7-4D5B-B06D-D355D67A3227}"/>
                </a:ext>
              </a:extLst>
            </p:cNvPr>
            <p:cNvSpPr/>
            <p:nvPr/>
          </p:nvSpPr>
          <p:spPr>
            <a:xfrm rot="16200000">
              <a:off x="2083027" y="1731748"/>
              <a:ext cx="1189753" cy="1255845"/>
            </a:xfrm>
            <a:custGeom>
              <a:avLst/>
              <a:gdLst>
                <a:gd name="connsiteX0" fmla="*/ 374903 w 890218"/>
                <a:gd name="connsiteY0" fmla="*/ 191912 h 939671"/>
                <a:gd name="connsiteX1" fmla="*/ 191913 w 890218"/>
                <a:gd name="connsiteY1" fmla="*/ 335336 h 939671"/>
                <a:gd name="connsiteX2" fmla="*/ 557892 w 890218"/>
                <a:gd name="connsiteY2" fmla="*/ 795280 h 939671"/>
                <a:gd name="connsiteX3" fmla="*/ 740882 w 890218"/>
                <a:gd name="connsiteY3" fmla="*/ 651857 h 939671"/>
                <a:gd name="connsiteX4" fmla="*/ 374903 w 890218"/>
                <a:gd name="connsiteY4" fmla="*/ 191912 h 93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218" h="939671">
                  <a:moveTo>
                    <a:pt x="374903" y="191912"/>
                  </a:moveTo>
                  <a:lnTo>
                    <a:pt x="191913" y="335336"/>
                  </a:lnTo>
                  <a:lnTo>
                    <a:pt x="557892" y="795280"/>
                  </a:lnTo>
                  <a:lnTo>
                    <a:pt x="740882" y="651857"/>
                  </a:lnTo>
                  <a:cubicBezTo>
                    <a:pt x="454033" y="572727"/>
                    <a:pt x="384794" y="483705"/>
                    <a:pt x="374903" y="19191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6818F23-2FA3-4373-802A-AF96DC127F98}"/>
              </a:ext>
            </a:extLst>
          </p:cNvPr>
          <p:cNvGrpSpPr/>
          <p:nvPr/>
        </p:nvGrpSpPr>
        <p:grpSpPr>
          <a:xfrm rot="21334585">
            <a:off x="4869462" y="2840007"/>
            <a:ext cx="2446668" cy="2235610"/>
            <a:chOff x="3986624" y="1744964"/>
            <a:chExt cx="1454136" cy="145414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5332122-2954-4664-968C-57205993D38F}"/>
                </a:ext>
              </a:extLst>
            </p:cNvPr>
            <p:cNvSpPr/>
            <p:nvPr/>
          </p:nvSpPr>
          <p:spPr>
            <a:xfrm rot="16200000">
              <a:off x="3986621" y="1744967"/>
              <a:ext cx="1454142" cy="1454136"/>
            </a:xfrm>
            <a:custGeom>
              <a:avLst/>
              <a:gdLst>
                <a:gd name="connsiteX0" fmla="*/ 557892 w 1088045"/>
                <a:gd name="connsiteY0" fmla="*/ 191912 h 1088040"/>
                <a:gd name="connsiteX1" fmla="*/ 923871 w 1088045"/>
                <a:gd name="connsiteY1" fmla="*/ 651857 h 1088040"/>
                <a:gd name="connsiteX2" fmla="*/ 557892 w 1088045"/>
                <a:gd name="connsiteY2" fmla="*/ 938704 h 1088040"/>
                <a:gd name="connsiteX3" fmla="*/ 191913 w 1088045"/>
                <a:gd name="connsiteY3" fmla="*/ 478759 h 1088040"/>
                <a:gd name="connsiteX4" fmla="*/ 557892 w 1088045"/>
                <a:gd name="connsiteY4" fmla="*/ 191912 h 108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045" h="1088040">
                  <a:moveTo>
                    <a:pt x="557892" y="191912"/>
                  </a:moveTo>
                  <a:cubicBezTo>
                    <a:pt x="567783" y="483705"/>
                    <a:pt x="637023" y="572726"/>
                    <a:pt x="923871" y="651857"/>
                  </a:cubicBezTo>
                  <a:lnTo>
                    <a:pt x="557892" y="938704"/>
                  </a:lnTo>
                  <a:cubicBezTo>
                    <a:pt x="548001" y="646911"/>
                    <a:pt x="478761" y="557890"/>
                    <a:pt x="191913" y="478759"/>
                  </a:cubicBezTo>
                  <a:lnTo>
                    <a:pt x="557892" y="191912"/>
                  </a:lnTo>
                  <a:close/>
                </a:path>
              </a:pathLst>
            </a:custGeom>
            <a:solidFill>
              <a:schemeClr val="accent2"/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89816BE-C85F-4F15-94E5-CD6F4DFC60F5}"/>
                </a:ext>
              </a:extLst>
            </p:cNvPr>
            <p:cNvSpPr/>
            <p:nvPr/>
          </p:nvSpPr>
          <p:spPr>
            <a:xfrm rot="16200000">
              <a:off x="4019670" y="1731748"/>
              <a:ext cx="1189753" cy="1255845"/>
            </a:xfrm>
            <a:custGeom>
              <a:avLst/>
              <a:gdLst>
                <a:gd name="connsiteX0" fmla="*/ 374903 w 890218"/>
                <a:gd name="connsiteY0" fmla="*/ 191912 h 939671"/>
                <a:gd name="connsiteX1" fmla="*/ 191913 w 890218"/>
                <a:gd name="connsiteY1" fmla="*/ 335336 h 939671"/>
                <a:gd name="connsiteX2" fmla="*/ 557892 w 890218"/>
                <a:gd name="connsiteY2" fmla="*/ 795280 h 939671"/>
                <a:gd name="connsiteX3" fmla="*/ 740882 w 890218"/>
                <a:gd name="connsiteY3" fmla="*/ 651857 h 939671"/>
                <a:gd name="connsiteX4" fmla="*/ 374903 w 890218"/>
                <a:gd name="connsiteY4" fmla="*/ 191912 h 93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218" h="939671">
                  <a:moveTo>
                    <a:pt x="374903" y="191912"/>
                  </a:moveTo>
                  <a:lnTo>
                    <a:pt x="191913" y="335336"/>
                  </a:lnTo>
                  <a:lnTo>
                    <a:pt x="557892" y="795280"/>
                  </a:lnTo>
                  <a:lnTo>
                    <a:pt x="740882" y="651857"/>
                  </a:lnTo>
                  <a:cubicBezTo>
                    <a:pt x="454033" y="577672"/>
                    <a:pt x="384794" y="488651"/>
                    <a:pt x="374903" y="19191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85455F-1DC5-4FD1-98FF-A2B769E370B0}"/>
              </a:ext>
            </a:extLst>
          </p:cNvPr>
          <p:cNvGrpSpPr/>
          <p:nvPr/>
        </p:nvGrpSpPr>
        <p:grpSpPr>
          <a:xfrm rot="541781">
            <a:off x="3390375" y="2774243"/>
            <a:ext cx="2446668" cy="2235610"/>
            <a:chOff x="3021607" y="1744964"/>
            <a:chExt cx="1454136" cy="145414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C2BED49-2EB9-4BE6-BA54-2EA33906C7B2}"/>
                </a:ext>
              </a:extLst>
            </p:cNvPr>
            <p:cNvSpPr/>
            <p:nvPr/>
          </p:nvSpPr>
          <p:spPr>
            <a:xfrm rot="16200000">
              <a:off x="3021604" y="1744967"/>
              <a:ext cx="1454142" cy="1454136"/>
            </a:xfrm>
            <a:custGeom>
              <a:avLst/>
              <a:gdLst>
                <a:gd name="connsiteX0" fmla="*/ 923871 w 1088045"/>
                <a:gd name="connsiteY0" fmla="*/ 478760 h 1088040"/>
                <a:gd name="connsiteX1" fmla="*/ 557892 w 1088045"/>
                <a:gd name="connsiteY1" fmla="*/ 938704 h 1088040"/>
                <a:gd name="connsiteX2" fmla="*/ 191913 w 1088045"/>
                <a:gd name="connsiteY2" fmla="*/ 651857 h 1088040"/>
                <a:gd name="connsiteX3" fmla="*/ 557892 w 1088045"/>
                <a:gd name="connsiteY3" fmla="*/ 191912 h 1088040"/>
                <a:gd name="connsiteX4" fmla="*/ 923871 w 1088045"/>
                <a:gd name="connsiteY4" fmla="*/ 478760 h 108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045" h="1088040">
                  <a:moveTo>
                    <a:pt x="923871" y="478760"/>
                  </a:moveTo>
                  <a:cubicBezTo>
                    <a:pt x="641968" y="557890"/>
                    <a:pt x="572729" y="646911"/>
                    <a:pt x="557892" y="938704"/>
                  </a:cubicBezTo>
                  <a:lnTo>
                    <a:pt x="191913" y="651857"/>
                  </a:lnTo>
                  <a:cubicBezTo>
                    <a:pt x="473816" y="572727"/>
                    <a:pt x="543055" y="483705"/>
                    <a:pt x="557892" y="191912"/>
                  </a:cubicBezTo>
                  <a:lnTo>
                    <a:pt x="923871" y="478760"/>
                  </a:lnTo>
                  <a:close/>
                </a:path>
              </a:pathLst>
            </a:custGeom>
            <a:solidFill>
              <a:schemeClr val="accent3"/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5B4BB9-E3C6-47BB-8E57-BE95D31F27D2}"/>
                </a:ext>
              </a:extLst>
            </p:cNvPr>
            <p:cNvSpPr/>
            <p:nvPr/>
          </p:nvSpPr>
          <p:spPr>
            <a:xfrm rot="16200000">
              <a:off x="3246334" y="1731748"/>
              <a:ext cx="1189753" cy="1255845"/>
            </a:xfrm>
            <a:custGeom>
              <a:avLst/>
              <a:gdLst>
                <a:gd name="connsiteX0" fmla="*/ 557892 w 890218"/>
                <a:gd name="connsiteY0" fmla="*/ 191912 h 939671"/>
                <a:gd name="connsiteX1" fmla="*/ 191913 w 890218"/>
                <a:gd name="connsiteY1" fmla="*/ 651857 h 939671"/>
                <a:gd name="connsiteX2" fmla="*/ 374903 w 890218"/>
                <a:gd name="connsiteY2" fmla="*/ 795280 h 939671"/>
                <a:gd name="connsiteX3" fmla="*/ 740882 w 890218"/>
                <a:gd name="connsiteY3" fmla="*/ 335336 h 939671"/>
                <a:gd name="connsiteX4" fmla="*/ 557892 w 890218"/>
                <a:gd name="connsiteY4" fmla="*/ 191912 h 93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218" h="939671">
                  <a:moveTo>
                    <a:pt x="557892" y="191912"/>
                  </a:moveTo>
                  <a:lnTo>
                    <a:pt x="191913" y="651857"/>
                  </a:lnTo>
                  <a:lnTo>
                    <a:pt x="374903" y="795280"/>
                  </a:lnTo>
                  <a:cubicBezTo>
                    <a:pt x="384794" y="503488"/>
                    <a:pt x="454033" y="414466"/>
                    <a:pt x="740882" y="335336"/>
                  </a:cubicBezTo>
                  <a:lnTo>
                    <a:pt x="557892" y="191912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734D1A-B8AA-41E7-949E-FEA7A6D42AD3}"/>
              </a:ext>
            </a:extLst>
          </p:cNvPr>
          <p:cNvGrpSpPr/>
          <p:nvPr/>
        </p:nvGrpSpPr>
        <p:grpSpPr>
          <a:xfrm rot="565389">
            <a:off x="6237939" y="2934188"/>
            <a:ext cx="2446668" cy="2235610"/>
            <a:chOff x="4964862" y="1744964"/>
            <a:chExt cx="1454136" cy="145414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E4DA2F-74E6-4843-86B2-A4186CEA04A1}"/>
                </a:ext>
              </a:extLst>
            </p:cNvPr>
            <p:cNvSpPr/>
            <p:nvPr/>
          </p:nvSpPr>
          <p:spPr>
            <a:xfrm rot="16200000">
              <a:off x="4964859" y="1744967"/>
              <a:ext cx="1454142" cy="1454136"/>
            </a:xfrm>
            <a:custGeom>
              <a:avLst/>
              <a:gdLst>
                <a:gd name="connsiteX0" fmla="*/ 923871 w 1088045"/>
                <a:gd name="connsiteY0" fmla="*/ 473814 h 1088040"/>
                <a:gd name="connsiteX1" fmla="*/ 557892 w 1088045"/>
                <a:gd name="connsiteY1" fmla="*/ 933758 h 1088040"/>
                <a:gd name="connsiteX2" fmla="*/ 191913 w 1088045"/>
                <a:gd name="connsiteY2" fmla="*/ 651857 h 1088040"/>
                <a:gd name="connsiteX3" fmla="*/ 557892 w 1088045"/>
                <a:gd name="connsiteY3" fmla="*/ 191912 h 1088040"/>
                <a:gd name="connsiteX4" fmla="*/ 923871 w 1088045"/>
                <a:gd name="connsiteY4" fmla="*/ 473814 h 108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045" h="1088040">
                  <a:moveTo>
                    <a:pt x="923871" y="473814"/>
                  </a:moveTo>
                  <a:cubicBezTo>
                    <a:pt x="641968" y="552944"/>
                    <a:pt x="572729" y="641966"/>
                    <a:pt x="557892" y="933758"/>
                  </a:cubicBezTo>
                  <a:lnTo>
                    <a:pt x="191913" y="651857"/>
                  </a:lnTo>
                  <a:cubicBezTo>
                    <a:pt x="473816" y="572727"/>
                    <a:pt x="543055" y="483705"/>
                    <a:pt x="557892" y="191912"/>
                  </a:cubicBezTo>
                  <a:lnTo>
                    <a:pt x="923871" y="473814"/>
                  </a:lnTo>
                  <a:close/>
                </a:path>
              </a:pathLst>
            </a:custGeom>
            <a:solidFill>
              <a:schemeClr val="accent4"/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F25E0C-F7CE-4831-BC85-0681D877F874}"/>
                </a:ext>
              </a:extLst>
            </p:cNvPr>
            <p:cNvSpPr/>
            <p:nvPr/>
          </p:nvSpPr>
          <p:spPr>
            <a:xfrm rot="16200000">
              <a:off x="5182979" y="1731748"/>
              <a:ext cx="1189753" cy="1255845"/>
            </a:xfrm>
            <a:custGeom>
              <a:avLst/>
              <a:gdLst>
                <a:gd name="connsiteX0" fmla="*/ 557892 w 890218"/>
                <a:gd name="connsiteY0" fmla="*/ 191912 h 939671"/>
                <a:gd name="connsiteX1" fmla="*/ 191913 w 890218"/>
                <a:gd name="connsiteY1" fmla="*/ 651857 h 939671"/>
                <a:gd name="connsiteX2" fmla="*/ 374903 w 890218"/>
                <a:gd name="connsiteY2" fmla="*/ 795280 h 939671"/>
                <a:gd name="connsiteX3" fmla="*/ 740882 w 890218"/>
                <a:gd name="connsiteY3" fmla="*/ 335336 h 939671"/>
                <a:gd name="connsiteX4" fmla="*/ 557892 w 890218"/>
                <a:gd name="connsiteY4" fmla="*/ 191912 h 93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218" h="939671">
                  <a:moveTo>
                    <a:pt x="557892" y="191912"/>
                  </a:moveTo>
                  <a:lnTo>
                    <a:pt x="191913" y="651857"/>
                  </a:lnTo>
                  <a:lnTo>
                    <a:pt x="374903" y="795280"/>
                  </a:lnTo>
                  <a:cubicBezTo>
                    <a:pt x="384794" y="503488"/>
                    <a:pt x="454033" y="414466"/>
                    <a:pt x="740882" y="335336"/>
                  </a:cubicBezTo>
                  <a:lnTo>
                    <a:pt x="557892" y="191912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4EA32E-3F17-4242-97CD-6DDC718DBFA9}"/>
              </a:ext>
            </a:extLst>
          </p:cNvPr>
          <p:cNvGrpSpPr/>
          <p:nvPr/>
        </p:nvGrpSpPr>
        <p:grpSpPr>
          <a:xfrm>
            <a:off x="1457566" y="1769331"/>
            <a:ext cx="2113031" cy="3778679"/>
            <a:chOff x="1408657" y="1306294"/>
            <a:chExt cx="1255845" cy="24578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FC09CB-E564-4E54-AC50-A495072C81B8}"/>
                </a:ext>
              </a:extLst>
            </p:cNvPr>
            <p:cNvSpPr/>
            <p:nvPr/>
          </p:nvSpPr>
          <p:spPr>
            <a:xfrm>
              <a:off x="1601642" y="1306294"/>
              <a:ext cx="1012383" cy="300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900">
                <a:defRPr/>
              </a:pPr>
              <a:r>
                <a:rPr lang="en-US" sz="2400" dirty="0">
                  <a:solidFill>
                    <a:srgbClr val="3C3D3E"/>
                  </a:solidFill>
                  <a:latin typeface="Arial"/>
                </a:rPr>
                <a:t>Overview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2EBF781-35E4-439E-A7A3-0E4C76B6B8D1}"/>
                </a:ext>
              </a:extLst>
            </p:cNvPr>
            <p:cNvGrpSpPr/>
            <p:nvPr/>
          </p:nvGrpSpPr>
          <p:grpSpPr>
            <a:xfrm>
              <a:off x="1408657" y="1620908"/>
              <a:ext cx="1255845" cy="2143210"/>
              <a:chOff x="1408657" y="1620908"/>
              <a:chExt cx="1255845" cy="214321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D3138DE-DB87-4426-B133-771E642C2BDD}"/>
                  </a:ext>
                </a:extLst>
              </p:cNvPr>
              <p:cNvSpPr/>
              <p:nvPr/>
            </p:nvSpPr>
            <p:spPr>
              <a:xfrm rot="16200000">
                <a:off x="1408654" y="2508270"/>
                <a:ext cx="1255851" cy="1255845"/>
              </a:xfrm>
              <a:custGeom>
                <a:avLst/>
                <a:gdLst>
                  <a:gd name="connsiteX0" fmla="*/ 765610 w 939675"/>
                  <a:gd name="connsiteY0" fmla="*/ 478759 h 939671"/>
                  <a:gd name="connsiteX1" fmla="*/ 478761 w 939675"/>
                  <a:gd name="connsiteY1" fmla="*/ 765607 h 939671"/>
                  <a:gd name="connsiteX2" fmla="*/ 191913 w 939675"/>
                  <a:gd name="connsiteY2" fmla="*/ 478759 h 939671"/>
                  <a:gd name="connsiteX3" fmla="*/ 478761 w 939675"/>
                  <a:gd name="connsiteY3" fmla="*/ 191912 h 939671"/>
                  <a:gd name="connsiteX4" fmla="*/ 765610 w 939675"/>
                  <a:gd name="connsiteY4" fmla="*/ 478759 h 93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675" h="939671">
                    <a:moveTo>
                      <a:pt x="765610" y="478759"/>
                    </a:moveTo>
                    <a:cubicBezTo>
                      <a:pt x="765610" y="637020"/>
                      <a:pt x="637023" y="765607"/>
                      <a:pt x="478761" y="765607"/>
                    </a:cubicBezTo>
                    <a:cubicBezTo>
                      <a:pt x="320500" y="765607"/>
                      <a:pt x="191913" y="637020"/>
                      <a:pt x="191913" y="478759"/>
                    </a:cubicBezTo>
                    <a:cubicBezTo>
                      <a:pt x="191913" y="320499"/>
                      <a:pt x="320500" y="191912"/>
                      <a:pt x="478761" y="191912"/>
                    </a:cubicBezTo>
                    <a:cubicBezTo>
                      <a:pt x="637023" y="191912"/>
                      <a:pt x="765610" y="320499"/>
                      <a:pt x="765610" y="47875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9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342900">
                  <a:defRPr/>
                </a:pPr>
                <a:endParaRPr lang="en-US" sz="1350">
                  <a:solidFill>
                    <a:srgbClr val="3C3D3E"/>
                  </a:solidFill>
                  <a:latin typeface="Arial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9B1444-C7C7-4DA1-973A-F22AE326AA1F}"/>
                  </a:ext>
                </a:extLst>
              </p:cNvPr>
              <p:cNvSpPr/>
              <p:nvPr/>
            </p:nvSpPr>
            <p:spPr>
              <a:xfrm rot="16200000" flipH="1" flipV="1">
                <a:off x="1403650" y="2235249"/>
                <a:ext cx="1255853" cy="27172"/>
              </a:xfrm>
              <a:custGeom>
                <a:avLst/>
                <a:gdLst>
                  <a:gd name="connsiteX0" fmla="*/ 904240 w 904240"/>
                  <a:gd name="connsiteY0" fmla="*/ 0 h 0"/>
                  <a:gd name="connsiteX1" fmla="*/ 0 w 90424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240">
                    <a:moveTo>
                      <a:pt x="90424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  <a:tailEnd type="oval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677C611-ED1E-422A-9298-26B0F1318657}"/>
                  </a:ext>
                </a:extLst>
              </p:cNvPr>
              <p:cNvSpPr/>
              <p:nvPr/>
            </p:nvSpPr>
            <p:spPr>
              <a:xfrm rot="16200000">
                <a:off x="1747234" y="2831282"/>
                <a:ext cx="595759" cy="5957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73188A-6993-469E-B179-B06CD75447BF}"/>
                  </a:ext>
                </a:extLst>
              </p:cNvPr>
              <p:cNvSpPr/>
              <p:nvPr/>
            </p:nvSpPr>
            <p:spPr>
              <a:xfrm>
                <a:off x="1839842" y="2840272"/>
                <a:ext cx="397866" cy="553998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342900">
                  <a:defRPr/>
                </a:pPr>
                <a:r>
                  <a:rPr lang="en-US" sz="3000" b="1" dirty="0">
                    <a:solidFill>
                      <a:srgbClr val="3C3D3E"/>
                    </a:solidFill>
                    <a:latin typeface="Arial"/>
                  </a:rPr>
                  <a:t>1</a:t>
                </a:r>
                <a:endParaRPr lang="en-US" sz="3000" dirty="0">
                  <a:solidFill>
                    <a:srgbClr val="3C3D3E"/>
                  </a:solidFill>
                  <a:latin typeface="Arial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EECF13-37F7-4F9C-865D-DEB23884036F}"/>
              </a:ext>
            </a:extLst>
          </p:cNvPr>
          <p:cNvGrpSpPr/>
          <p:nvPr/>
        </p:nvGrpSpPr>
        <p:grpSpPr>
          <a:xfrm>
            <a:off x="2899591" y="2299557"/>
            <a:ext cx="2113033" cy="3628607"/>
            <a:chOff x="2401664" y="1710723"/>
            <a:chExt cx="1255845" cy="236021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6766559-7696-4423-8AB6-B7038D775B48}"/>
                </a:ext>
              </a:extLst>
            </p:cNvPr>
            <p:cNvSpPr/>
            <p:nvPr/>
          </p:nvSpPr>
          <p:spPr>
            <a:xfrm rot="16200000">
              <a:off x="2401661" y="1710726"/>
              <a:ext cx="1255851" cy="1255845"/>
            </a:xfrm>
            <a:custGeom>
              <a:avLst/>
              <a:gdLst>
                <a:gd name="connsiteX0" fmla="*/ 765610 w 939675"/>
                <a:gd name="connsiteY0" fmla="*/ 478759 h 939671"/>
                <a:gd name="connsiteX1" fmla="*/ 478762 w 939675"/>
                <a:gd name="connsiteY1" fmla="*/ 765607 h 939671"/>
                <a:gd name="connsiteX2" fmla="*/ 191913 w 939675"/>
                <a:gd name="connsiteY2" fmla="*/ 478759 h 939671"/>
                <a:gd name="connsiteX3" fmla="*/ 478762 w 939675"/>
                <a:gd name="connsiteY3" fmla="*/ 191912 h 939671"/>
                <a:gd name="connsiteX4" fmla="*/ 765610 w 939675"/>
                <a:gd name="connsiteY4" fmla="*/ 478759 h 93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675" h="939671">
                  <a:moveTo>
                    <a:pt x="765610" y="478759"/>
                  </a:moveTo>
                  <a:cubicBezTo>
                    <a:pt x="765610" y="637181"/>
                    <a:pt x="637184" y="765607"/>
                    <a:pt x="478762" y="765607"/>
                  </a:cubicBezTo>
                  <a:cubicBezTo>
                    <a:pt x="320340" y="765607"/>
                    <a:pt x="191913" y="637181"/>
                    <a:pt x="191913" y="478759"/>
                  </a:cubicBezTo>
                  <a:cubicBezTo>
                    <a:pt x="191913" y="320338"/>
                    <a:pt x="320340" y="191912"/>
                    <a:pt x="478762" y="191912"/>
                  </a:cubicBezTo>
                  <a:cubicBezTo>
                    <a:pt x="637184" y="191912"/>
                    <a:pt x="765610" y="320338"/>
                    <a:pt x="765610" y="478759"/>
                  </a:cubicBezTo>
                  <a:close/>
                </a:path>
              </a:pathLst>
            </a:custGeom>
            <a:solidFill>
              <a:schemeClr val="accent3"/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D4DCA2F-BEFB-424B-BB71-382E7B84C275}"/>
                </a:ext>
              </a:extLst>
            </p:cNvPr>
            <p:cNvGrpSpPr/>
            <p:nvPr/>
          </p:nvGrpSpPr>
          <p:grpSpPr>
            <a:xfrm>
              <a:off x="2570624" y="1969977"/>
              <a:ext cx="1071521" cy="2100957"/>
              <a:chOff x="2570624" y="1969977"/>
              <a:chExt cx="1071521" cy="2100957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088A3E4-5966-4C86-A534-8B616CE131A4}"/>
                  </a:ext>
                </a:extLst>
              </p:cNvPr>
              <p:cNvSpPr/>
              <p:nvPr/>
            </p:nvSpPr>
            <p:spPr>
              <a:xfrm rot="16200000" flipV="1">
                <a:off x="2247819" y="2732965"/>
                <a:ext cx="1553147" cy="27172"/>
              </a:xfrm>
              <a:custGeom>
                <a:avLst/>
                <a:gdLst>
                  <a:gd name="connsiteX0" fmla="*/ 904240 w 904240"/>
                  <a:gd name="connsiteY0" fmla="*/ 0 h 0"/>
                  <a:gd name="connsiteX1" fmla="*/ 0 w 90424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240">
                    <a:moveTo>
                      <a:pt x="90424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chemeClr val="accent3"/>
                </a:solidFill>
                <a:tailEnd type="oval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75D49AC-9EC1-48E2-AA16-DD7A96679466}"/>
                  </a:ext>
                </a:extLst>
              </p:cNvPr>
              <p:cNvSpPr/>
              <p:nvPr/>
            </p:nvSpPr>
            <p:spPr>
              <a:xfrm rot="16200000">
                <a:off x="2736279" y="2026268"/>
                <a:ext cx="595759" cy="59575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en-US" sz="135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B1D1A93-D74B-4205-AE90-51AA0092B6FE}"/>
                  </a:ext>
                </a:extLst>
              </p:cNvPr>
              <p:cNvSpPr/>
              <p:nvPr/>
            </p:nvSpPr>
            <p:spPr>
              <a:xfrm>
                <a:off x="2570624" y="3530416"/>
                <a:ext cx="1071521" cy="540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:r>
                  <a:rPr lang="en-US" sz="2400" dirty="0">
                    <a:solidFill>
                      <a:srgbClr val="3C3D3E"/>
                    </a:solidFill>
                    <a:latin typeface="Arial"/>
                  </a:rPr>
                  <a:t>Functional Differences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2DD561-0D10-4EBD-99DB-A2C2BAC3E07F}"/>
                  </a:ext>
                </a:extLst>
              </p:cNvPr>
              <p:cNvSpPr/>
              <p:nvPr/>
            </p:nvSpPr>
            <p:spPr>
              <a:xfrm>
                <a:off x="2830714" y="2034141"/>
                <a:ext cx="397866" cy="553998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 defTabSz="342900">
                  <a:defRPr/>
                </a:pPr>
                <a:r>
                  <a:rPr lang="en-US" sz="3000" b="1" dirty="0">
                    <a:solidFill>
                      <a:srgbClr val="3C3D3E"/>
                    </a:solidFill>
                    <a:latin typeface="Arial"/>
                  </a:rPr>
                  <a:t>2</a:t>
                </a:r>
                <a:endParaRPr lang="en-US" sz="3000" dirty="0">
                  <a:solidFill>
                    <a:srgbClr val="3C3D3E"/>
                  </a:solidFill>
                  <a:latin typeface="Arial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55928A-CEF9-455E-AF01-718C9BE8017D}"/>
              </a:ext>
            </a:extLst>
          </p:cNvPr>
          <p:cNvGrpSpPr/>
          <p:nvPr/>
        </p:nvGrpSpPr>
        <p:grpSpPr>
          <a:xfrm>
            <a:off x="4281796" y="1424511"/>
            <a:ext cx="2266764" cy="4149892"/>
            <a:chOff x="3623091" y="777438"/>
            <a:chExt cx="1347213" cy="269927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7F6953B-C158-4DC2-B3B7-CB2F682A0E30}"/>
                </a:ext>
              </a:extLst>
            </p:cNvPr>
            <p:cNvSpPr/>
            <p:nvPr/>
          </p:nvSpPr>
          <p:spPr>
            <a:xfrm rot="16200000" flipH="1" flipV="1">
              <a:off x="3483055" y="2065081"/>
              <a:ext cx="1523207" cy="27172"/>
            </a:xfrm>
            <a:custGeom>
              <a:avLst/>
              <a:gdLst>
                <a:gd name="connsiteX0" fmla="*/ 904240 w 904240"/>
                <a:gd name="connsiteY0" fmla="*/ 0 h 0"/>
                <a:gd name="connsiteX1" fmla="*/ 0 w 9042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240">
                  <a:moveTo>
                    <a:pt x="90424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2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AB26BB6-1C67-4A35-ABE1-0CA652993FCA}"/>
                </a:ext>
              </a:extLst>
            </p:cNvPr>
            <p:cNvSpPr/>
            <p:nvPr/>
          </p:nvSpPr>
          <p:spPr>
            <a:xfrm rot="16200000">
              <a:off x="3623088" y="2220868"/>
              <a:ext cx="1255851" cy="1255845"/>
            </a:xfrm>
            <a:custGeom>
              <a:avLst/>
              <a:gdLst>
                <a:gd name="connsiteX0" fmla="*/ 765610 w 939675"/>
                <a:gd name="connsiteY0" fmla="*/ 478760 h 939671"/>
                <a:gd name="connsiteX1" fmla="*/ 478761 w 939675"/>
                <a:gd name="connsiteY1" fmla="*/ 765607 h 939671"/>
                <a:gd name="connsiteX2" fmla="*/ 191913 w 939675"/>
                <a:gd name="connsiteY2" fmla="*/ 478760 h 939671"/>
                <a:gd name="connsiteX3" fmla="*/ 478761 w 939675"/>
                <a:gd name="connsiteY3" fmla="*/ 191912 h 939671"/>
                <a:gd name="connsiteX4" fmla="*/ 765610 w 939675"/>
                <a:gd name="connsiteY4" fmla="*/ 478760 h 93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675" h="939671">
                  <a:moveTo>
                    <a:pt x="765610" y="478760"/>
                  </a:moveTo>
                  <a:cubicBezTo>
                    <a:pt x="765610" y="637020"/>
                    <a:pt x="637023" y="765607"/>
                    <a:pt x="478761" y="765607"/>
                  </a:cubicBezTo>
                  <a:cubicBezTo>
                    <a:pt x="320500" y="765607"/>
                    <a:pt x="191913" y="637020"/>
                    <a:pt x="191913" y="478760"/>
                  </a:cubicBezTo>
                  <a:cubicBezTo>
                    <a:pt x="191913" y="320499"/>
                    <a:pt x="320500" y="191912"/>
                    <a:pt x="478761" y="191912"/>
                  </a:cubicBezTo>
                  <a:cubicBezTo>
                    <a:pt x="637023" y="191912"/>
                    <a:pt x="765610" y="320499"/>
                    <a:pt x="765610" y="478760"/>
                  </a:cubicBezTo>
                  <a:close/>
                </a:path>
              </a:pathLst>
            </a:custGeom>
            <a:solidFill>
              <a:schemeClr val="accent2"/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0F6513E-F2D2-4128-8D01-E0D69EC56C90}"/>
                </a:ext>
              </a:extLst>
            </p:cNvPr>
            <p:cNvSpPr/>
            <p:nvPr/>
          </p:nvSpPr>
          <p:spPr>
            <a:xfrm rot="16200000">
              <a:off x="3960481" y="2535635"/>
              <a:ext cx="595759" cy="595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07E9F7-A1A4-48F7-82F4-A4DBD3988781}"/>
                </a:ext>
              </a:extLst>
            </p:cNvPr>
            <p:cNvSpPr/>
            <p:nvPr/>
          </p:nvSpPr>
          <p:spPr>
            <a:xfrm>
              <a:off x="3779910" y="777438"/>
              <a:ext cx="1190394" cy="540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900">
                <a:defRPr/>
              </a:pPr>
              <a:r>
                <a:rPr lang="en-US" sz="2400" dirty="0">
                  <a:solidFill>
                    <a:srgbClr val="3C3D3E"/>
                  </a:solidFill>
                  <a:latin typeface="Arial"/>
                </a:rPr>
                <a:t>Usage and Management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019ED7-D577-400B-995B-DEA7452D3BB3}"/>
                </a:ext>
              </a:extLst>
            </p:cNvPr>
            <p:cNvSpPr/>
            <p:nvPr/>
          </p:nvSpPr>
          <p:spPr>
            <a:xfrm>
              <a:off x="4064592" y="2561747"/>
              <a:ext cx="39786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342900">
                <a:defRPr/>
              </a:pPr>
              <a:r>
                <a:rPr lang="en-US" sz="3000" b="1" dirty="0">
                  <a:solidFill>
                    <a:srgbClr val="3C3D3E"/>
                  </a:solidFill>
                  <a:latin typeface="Arial"/>
                </a:rPr>
                <a:t>3</a:t>
              </a:r>
              <a:endParaRPr lang="en-US" sz="3000" dirty="0">
                <a:solidFill>
                  <a:srgbClr val="3C3D3E"/>
                </a:solidFill>
                <a:latin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C841B1-E605-4904-81FE-DDF88D29E44D}"/>
              </a:ext>
            </a:extLst>
          </p:cNvPr>
          <p:cNvGrpSpPr/>
          <p:nvPr/>
        </p:nvGrpSpPr>
        <p:grpSpPr>
          <a:xfrm>
            <a:off x="5707712" y="2351084"/>
            <a:ext cx="2772859" cy="3618297"/>
            <a:chOff x="4591412" y="1454134"/>
            <a:chExt cx="1648002" cy="235350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42B6F5-A2A8-442B-9460-17BB73DF02FF}"/>
                </a:ext>
              </a:extLst>
            </p:cNvPr>
            <p:cNvSpPr/>
            <p:nvPr/>
          </p:nvSpPr>
          <p:spPr>
            <a:xfrm rot="16200000">
              <a:off x="4661780" y="2631419"/>
              <a:ext cx="1174461" cy="27172"/>
            </a:xfrm>
            <a:custGeom>
              <a:avLst/>
              <a:gdLst>
                <a:gd name="connsiteX0" fmla="*/ 904240 w 904240"/>
                <a:gd name="connsiteY0" fmla="*/ 0 h 0"/>
                <a:gd name="connsiteX1" fmla="*/ 0 w 9042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240">
                  <a:moveTo>
                    <a:pt x="90424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4"/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5B014B5-903B-4B59-BC78-EAB6DD72FB27}"/>
                </a:ext>
              </a:extLst>
            </p:cNvPr>
            <p:cNvSpPr/>
            <p:nvPr/>
          </p:nvSpPr>
          <p:spPr>
            <a:xfrm rot="16200000">
              <a:off x="4591409" y="1454137"/>
              <a:ext cx="1255851" cy="1255845"/>
            </a:xfrm>
            <a:custGeom>
              <a:avLst/>
              <a:gdLst>
                <a:gd name="connsiteX0" fmla="*/ 765610 w 939675"/>
                <a:gd name="connsiteY0" fmla="*/ 478760 h 939671"/>
                <a:gd name="connsiteX1" fmla="*/ 478762 w 939675"/>
                <a:gd name="connsiteY1" fmla="*/ 765607 h 939671"/>
                <a:gd name="connsiteX2" fmla="*/ 191913 w 939675"/>
                <a:gd name="connsiteY2" fmla="*/ 478760 h 939671"/>
                <a:gd name="connsiteX3" fmla="*/ 478762 w 939675"/>
                <a:gd name="connsiteY3" fmla="*/ 191912 h 939671"/>
                <a:gd name="connsiteX4" fmla="*/ 765610 w 939675"/>
                <a:gd name="connsiteY4" fmla="*/ 478760 h 93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675" h="939671">
                  <a:moveTo>
                    <a:pt x="765610" y="478760"/>
                  </a:moveTo>
                  <a:cubicBezTo>
                    <a:pt x="765610" y="637181"/>
                    <a:pt x="637184" y="765607"/>
                    <a:pt x="478762" y="765607"/>
                  </a:cubicBezTo>
                  <a:cubicBezTo>
                    <a:pt x="320340" y="765607"/>
                    <a:pt x="191913" y="637181"/>
                    <a:pt x="191913" y="478760"/>
                  </a:cubicBezTo>
                  <a:cubicBezTo>
                    <a:pt x="191913" y="320338"/>
                    <a:pt x="320340" y="191912"/>
                    <a:pt x="478762" y="191912"/>
                  </a:cubicBezTo>
                  <a:cubicBezTo>
                    <a:pt x="637184" y="191912"/>
                    <a:pt x="765610" y="320338"/>
                    <a:pt x="765610" y="478760"/>
                  </a:cubicBezTo>
                  <a:close/>
                </a:path>
              </a:pathLst>
            </a:custGeom>
            <a:solidFill>
              <a:schemeClr val="accent4"/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D888E43-9405-4592-B288-99952FBEFA37}"/>
                </a:ext>
              </a:extLst>
            </p:cNvPr>
            <p:cNvSpPr/>
            <p:nvPr/>
          </p:nvSpPr>
          <p:spPr>
            <a:xfrm rot="16200000">
              <a:off x="4940399" y="1771549"/>
              <a:ext cx="595759" cy="595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4128FA-7FFD-4366-9AEA-7A6E997688CD}"/>
                </a:ext>
              </a:extLst>
            </p:cNvPr>
            <p:cNvSpPr/>
            <p:nvPr/>
          </p:nvSpPr>
          <p:spPr>
            <a:xfrm>
              <a:off x="4785282" y="3267121"/>
              <a:ext cx="1454132" cy="540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900">
                <a:defRPr/>
              </a:pPr>
              <a:r>
                <a:rPr lang="en-US" sz="2400" dirty="0">
                  <a:solidFill>
                    <a:srgbClr val="3C3D3E"/>
                  </a:solidFill>
                  <a:latin typeface="Arial"/>
                </a:rPr>
                <a:t>Licensing </a:t>
              </a:r>
            </a:p>
            <a:p>
              <a:pPr defTabSz="342900">
                <a:defRPr/>
              </a:pPr>
              <a:r>
                <a:rPr lang="en-US" sz="2400" dirty="0">
                  <a:solidFill>
                    <a:srgbClr val="3C3D3E"/>
                  </a:solidFill>
                  <a:latin typeface="Arial"/>
                </a:rPr>
                <a:t>&amp; Costing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E415EF-C3A1-4426-AE38-2F2CE3CC817F}"/>
                </a:ext>
              </a:extLst>
            </p:cNvPr>
            <p:cNvSpPr/>
            <p:nvPr/>
          </p:nvSpPr>
          <p:spPr>
            <a:xfrm>
              <a:off x="5024327" y="1798150"/>
              <a:ext cx="39786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342900">
                <a:defRPr/>
              </a:pPr>
              <a:r>
                <a:rPr lang="en-US" sz="3000" b="1" dirty="0">
                  <a:solidFill>
                    <a:srgbClr val="3C3D3E"/>
                  </a:solidFill>
                  <a:latin typeface="Arial"/>
                </a:rPr>
                <a:t>4</a:t>
              </a:r>
              <a:endParaRPr lang="en-US" sz="3000" dirty="0">
                <a:solidFill>
                  <a:srgbClr val="3C3D3E"/>
                </a:solidFill>
                <a:latin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7A9C72-727A-44E9-8D8F-8B68CC895886}"/>
              </a:ext>
            </a:extLst>
          </p:cNvPr>
          <p:cNvGrpSpPr/>
          <p:nvPr/>
        </p:nvGrpSpPr>
        <p:grpSpPr>
          <a:xfrm>
            <a:off x="7070973" y="1397101"/>
            <a:ext cx="2371144" cy="4187498"/>
            <a:chOff x="5566344" y="752977"/>
            <a:chExt cx="1409249" cy="2723739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A385E5-ABC7-444F-A4AE-E0572C80B9BA}"/>
                </a:ext>
              </a:extLst>
            </p:cNvPr>
            <p:cNvSpPr/>
            <p:nvPr/>
          </p:nvSpPr>
          <p:spPr>
            <a:xfrm rot="16200000" flipH="1" flipV="1">
              <a:off x="5411312" y="2061404"/>
              <a:ext cx="1530561" cy="27172"/>
            </a:xfrm>
            <a:custGeom>
              <a:avLst/>
              <a:gdLst>
                <a:gd name="connsiteX0" fmla="*/ 904240 w 904240"/>
                <a:gd name="connsiteY0" fmla="*/ 0 h 0"/>
                <a:gd name="connsiteX1" fmla="*/ 0 w 9042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240">
                  <a:moveTo>
                    <a:pt x="904240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tailEnd type="oval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C109AC0-A5DC-43FD-94E4-1996A3072AE6}"/>
                </a:ext>
              </a:extLst>
            </p:cNvPr>
            <p:cNvSpPr/>
            <p:nvPr/>
          </p:nvSpPr>
          <p:spPr>
            <a:xfrm rot="16200000">
              <a:off x="5566341" y="2220868"/>
              <a:ext cx="1255851" cy="1255845"/>
            </a:xfrm>
            <a:custGeom>
              <a:avLst/>
              <a:gdLst>
                <a:gd name="connsiteX0" fmla="*/ 765610 w 939675"/>
                <a:gd name="connsiteY0" fmla="*/ 478759 h 939671"/>
                <a:gd name="connsiteX1" fmla="*/ 478761 w 939675"/>
                <a:gd name="connsiteY1" fmla="*/ 765607 h 939671"/>
                <a:gd name="connsiteX2" fmla="*/ 191913 w 939675"/>
                <a:gd name="connsiteY2" fmla="*/ 478759 h 939671"/>
                <a:gd name="connsiteX3" fmla="*/ 478761 w 939675"/>
                <a:gd name="connsiteY3" fmla="*/ 191912 h 939671"/>
                <a:gd name="connsiteX4" fmla="*/ 765610 w 939675"/>
                <a:gd name="connsiteY4" fmla="*/ 478759 h 93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675" h="939671">
                  <a:moveTo>
                    <a:pt x="765610" y="478759"/>
                  </a:moveTo>
                  <a:cubicBezTo>
                    <a:pt x="765610" y="637020"/>
                    <a:pt x="637023" y="765607"/>
                    <a:pt x="478761" y="765607"/>
                  </a:cubicBezTo>
                  <a:cubicBezTo>
                    <a:pt x="320500" y="765607"/>
                    <a:pt x="191913" y="637020"/>
                    <a:pt x="191913" y="478759"/>
                  </a:cubicBezTo>
                  <a:cubicBezTo>
                    <a:pt x="191913" y="320499"/>
                    <a:pt x="320500" y="191912"/>
                    <a:pt x="478761" y="191912"/>
                  </a:cubicBezTo>
                  <a:cubicBezTo>
                    <a:pt x="637023" y="191912"/>
                    <a:pt x="765610" y="320499"/>
                    <a:pt x="765610" y="47875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92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342900">
                <a:defRPr/>
              </a:pPr>
              <a:endParaRPr lang="en-US" sz="1350">
                <a:solidFill>
                  <a:srgbClr val="3C3D3E"/>
                </a:solidFill>
                <a:latin typeface="Arial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3C6D895-A15F-4333-91A5-084B95CE0028}"/>
                </a:ext>
              </a:extLst>
            </p:cNvPr>
            <p:cNvSpPr/>
            <p:nvPr/>
          </p:nvSpPr>
          <p:spPr>
            <a:xfrm rot="16200000">
              <a:off x="5909164" y="2535635"/>
              <a:ext cx="595759" cy="595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FDD15FE-8D3D-464E-BE2C-AFDFAE5583D2}"/>
                </a:ext>
              </a:extLst>
            </p:cNvPr>
            <p:cNvSpPr/>
            <p:nvPr/>
          </p:nvSpPr>
          <p:spPr>
            <a:xfrm>
              <a:off x="5677049" y="752977"/>
              <a:ext cx="1298544" cy="540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900">
                <a:defRPr/>
              </a:pPr>
              <a:r>
                <a:rPr lang="en-US" sz="2400" dirty="0">
                  <a:solidFill>
                    <a:srgbClr val="3C3D3E"/>
                  </a:solidFill>
                  <a:latin typeface="Arial"/>
                </a:rPr>
                <a:t>Choosing the right solution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73C0B0-6091-4493-8A49-206DD064E33D}"/>
                </a:ext>
              </a:extLst>
            </p:cNvPr>
            <p:cNvSpPr/>
            <p:nvPr/>
          </p:nvSpPr>
          <p:spPr>
            <a:xfrm>
              <a:off x="5990229" y="2551964"/>
              <a:ext cx="39786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342900">
                <a:defRPr/>
              </a:pPr>
              <a:r>
                <a:rPr lang="en-US" sz="3000" b="1" dirty="0">
                  <a:solidFill>
                    <a:srgbClr val="3C3D3E"/>
                  </a:solidFill>
                  <a:latin typeface="Arial"/>
                </a:rPr>
                <a:t>5</a:t>
              </a:r>
              <a:endParaRPr lang="en-US" sz="3000" dirty="0">
                <a:solidFill>
                  <a:srgbClr val="3C3D3E"/>
                </a:solidFill>
                <a:latin typeface="Arial"/>
              </a:endParaRP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48BDEE9C-71E7-401B-9EBE-35A7ED6BC960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85" y="500220"/>
            <a:ext cx="9859116" cy="1158793"/>
          </a:xfrm>
        </p:spPr>
        <p:txBody>
          <a:bodyPr/>
          <a:lstStyle/>
          <a:p>
            <a:r>
              <a:rPr lang="en-US" dirty="0"/>
              <a:t>WHY AUTOMATE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91E85C-0F46-45A3-A4DD-C835D78810E8}"/>
              </a:ext>
            </a:extLst>
          </p:cNvPr>
          <p:cNvGrpSpPr/>
          <p:nvPr/>
        </p:nvGrpSpPr>
        <p:grpSpPr>
          <a:xfrm>
            <a:off x="113485" y="4137272"/>
            <a:ext cx="11809275" cy="630780"/>
            <a:chOff x="501291" y="2784781"/>
            <a:chExt cx="7939324" cy="5562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5FD9E2-5E9F-43E2-AA6B-6452DF15D485}"/>
                </a:ext>
              </a:extLst>
            </p:cNvPr>
            <p:cNvSpPr/>
            <p:nvPr/>
          </p:nvSpPr>
          <p:spPr>
            <a:xfrm>
              <a:off x="655427" y="2784782"/>
              <a:ext cx="177693" cy="5562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853429AE-B1FF-4500-A6B3-6768F9E2AA47}"/>
                </a:ext>
              </a:extLst>
            </p:cNvPr>
            <p:cNvSpPr/>
            <p:nvPr/>
          </p:nvSpPr>
          <p:spPr>
            <a:xfrm>
              <a:off x="501291" y="2944917"/>
              <a:ext cx="285008" cy="235963"/>
            </a:xfrm>
            <a:prstGeom prst="homePlate">
              <a:avLst/>
            </a:prstGeom>
            <a:solidFill>
              <a:schemeClr val="accent4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EEB6DD-CFF4-45A9-98BF-43F2C2267197}"/>
                </a:ext>
              </a:extLst>
            </p:cNvPr>
            <p:cNvSpPr/>
            <p:nvPr/>
          </p:nvSpPr>
          <p:spPr>
            <a:xfrm>
              <a:off x="873760" y="2784781"/>
              <a:ext cx="7566855" cy="556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45720" rtlCol="0" anchor="ctr"/>
            <a:lstStyle/>
            <a:p>
              <a:r>
                <a:rPr lang="en-US" sz="2400" b="1" dirty="0">
                  <a:solidFill>
                    <a:schemeClr val="accent3"/>
                  </a:solidFill>
                </a:rPr>
                <a:t>BUSINESS GROWTH </a:t>
              </a:r>
              <a:r>
                <a:rPr lang="en-US" sz="2400" dirty="0">
                  <a:solidFill>
                    <a:schemeClr val="tx2"/>
                  </a:solidFill>
                </a:rPr>
                <a:t>– employees can now focus on revenue-generating initiatives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685016D-D20D-4D1B-A6CF-991E8529B3E6}"/>
              </a:ext>
            </a:extLst>
          </p:cNvPr>
          <p:cNvGrpSpPr/>
          <p:nvPr/>
        </p:nvGrpSpPr>
        <p:grpSpPr>
          <a:xfrm>
            <a:off x="113485" y="4959377"/>
            <a:ext cx="11809275" cy="630778"/>
            <a:chOff x="501291" y="3375380"/>
            <a:chExt cx="7939324" cy="5562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A50376-0DBF-4BE8-B067-309F7D030985}"/>
                </a:ext>
              </a:extLst>
            </p:cNvPr>
            <p:cNvSpPr/>
            <p:nvPr/>
          </p:nvSpPr>
          <p:spPr>
            <a:xfrm>
              <a:off x="655427" y="3375381"/>
              <a:ext cx="177693" cy="5562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D0E67987-1C06-46B7-93CE-67878E86951D}"/>
                </a:ext>
              </a:extLst>
            </p:cNvPr>
            <p:cNvSpPr/>
            <p:nvPr/>
          </p:nvSpPr>
          <p:spPr>
            <a:xfrm>
              <a:off x="501291" y="3532599"/>
              <a:ext cx="285008" cy="235963"/>
            </a:xfrm>
            <a:prstGeom prst="homePlate">
              <a:avLst/>
            </a:prstGeom>
            <a:solidFill>
              <a:schemeClr val="accent4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D47D16-7DBE-49F8-BB24-0AF0A48FAE1D}"/>
                </a:ext>
              </a:extLst>
            </p:cNvPr>
            <p:cNvSpPr/>
            <p:nvPr/>
          </p:nvSpPr>
          <p:spPr>
            <a:xfrm>
              <a:off x="873760" y="3375380"/>
              <a:ext cx="7566855" cy="556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45720" rtlCol="0" anchor="ctr"/>
            <a:lstStyle/>
            <a:p>
              <a:r>
                <a:rPr lang="en-US" sz="2400" b="1" dirty="0">
                  <a:solidFill>
                    <a:schemeClr val="accent3"/>
                  </a:solidFill>
                </a:rPr>
                <a:t>NO OTHER OPTION </a:t>
              </a:r>
              <a:r>
                <a:rPr lang="en-US" sz="2400" dirty="0">
                  <a:solidFill>
                    <a:schemeClr val="tx2"/>
                  </a:solidFill>
                </a:rPr>
                <a:t>– LOB systems may not be available to individuals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78A674-3232-4E1A-91CA-7C7BC9455D85}"/>
              </a:ext>
            </a:extLst>
          </p:cNvPr>
          <p:cNvGrpSpPr/>
          <p:nvPr/>
        </p:nvGrpSpPr>
        <p:grpSpPr>
          <a:xfrm>
            <a:off x="113485" y="1739385"/>
            <a:ext cx="11809275" cy="630779"/>
            <a:chOff x="501291" y="2784782"/>
            <a:chExt cx="7939324" cy="5562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495D01-403A-4774-89BC-E09027B217AE}"/>
                </a:ext>
              </a:extLst>
            </p:cNvPr>
            <p:cNvSpPr/>
            <p:nvPr/>
          </p:nvSpPr>
          <p:spPr>
            <a:xfrm>
              <a:off x="655427" y="2784782"/>
              <a:ext cx="177693" cy="5562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D080AC9C-AE90-4572-AD0E-1BA6CE76D5EA}"/>
                </a:ext>
              </a:extLst>
            </p:cNvPr>
            <p:cNvSpPr/>
            <p:nvPr/>
          </p:nvSpPr>
          <p:spPr>
            <a:xfrm>
              <a:off x="501291" y="2944917"/>
              <a:ext cx="285008" cy="235963"/>
            </a:xfrm>
            <a:prstGeom prst="homePlate">
              <a:avLst/>
            </a:prstGeom>
            <a:solidFill>
              <a:schemeClr val="accent4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BE19C6-A29A-46B2-90B4-F7F19693ADB4}"/>
                </a:ext>
              </a:extLst>
            </p:cNvPr>
            <p:cNvSpPr/>
            <p:nvPr/>
          </p:nvSpPr>
          <p:spPr>
            <a:xfrm>
              <a:off x="873760" y="2784782"/>
              <a:ext cx="7566855" cy="556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45720" rtlCol="0" anchor="ctr"/>
            <a:lstStyle/>
            <a:p>
              <a:r>
                <a:rPr lang="en-US" sz="2400" b="1" dirty="0">
                  <a:solidFill>
                    <a:schemeClr val="accent3"/>
                  </a:solidFill>
                </a:rPr>
                <a:t>SAVE TIME </a:t>
              </a:r>
              <a:r>
                <a:rPr lang="en-US" sz="2400" dirty="0">
                  <a:solidFill>
                    <a:schemeClr val="tx2"/>
                  </a:solidFill>
                </a:rPr>
                <a:t>– an automated task will usually run faster than when done manually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8030AB-735E-49BE-9EBF-0D3D5B69006F}"/>
              </a:ext>
            </a:extLst>
          </p:cNvPr>
          <p:cNvGrpSpPr/>
          <p:nvPr/>
        </p:nvGrpSpPr>
        <p:grpSpPr>
          <a:xfrm>
            <a:off x="113485" y="2519343"/>
            <a:ext cx="11809275" cy="630780"/>
            <a:chOff x="501291" y="3375380"/>
            <a:chExt cx="7939324" cy="5562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BEDB28-DF37-4E50-B864-6B129F0B1E4C}"/>
                </a:ext>
              </a:extLst>
            </p:cNvPr>
            <p:cNvSpPr/>
            <p:nvPr/>
          </p:nvSpPr>
          <p:spPr>
            <a:xfrm>
              <a:off x="655427" y="3375381"/>
              <a:ext cx="177693" cy="5562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EF58A56F-B0C5-40A4-8E3C-2448928FB1A5}"/>
                </a:ext>
              </a:extLst>
            </p:cNvPr>
            <p:cNvSpPr/>
            <p:nvPr/>
          </p:nvSpPr>
          <p:spPr>
            <a:xfrm>
              <a:off x="501291" y="3532599"/>
              <a:ext cx="285008" cy="235963"/>
            </a:xfrm>
            <a:prstGeom prst="homePlate">
              <a:avLst/>
            </a:prstGeom>
            <a:solidFill>
              <a:schemeClr val="accent4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2EA8B1-B21F-4507-AE9B-025686D0521F}"/>
                </a:ext>
              </a:extLst>
            </p:cNvPr>
            <p:cNvSpPr/>
            <p:nvPr/>
          </p:nvSpPr>
          <p:spPr>
            <a:xfrm>
              <a:off x="873760" y="3375380"/>
              <a:ext cx="7566855" cy="556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45720" rtlCol="0" anchor="ctr"/>
            <a:lstStyle/>
            <a:p>
              <a:r>
                <a:rPr lang="en-US" sz="2400" b="1" dirty="0">
                  <a:solidFill>
                    <a:schemeClr val="accent3"/>
                  </a:solidFill>
                </a:rPr>
                <a:t>REDUCE WASTE </a:t>
              </a:r>
              <a:r>
                <a:rPr lang="en-US" sz="2400" dirty="0">
                  <a:solidFill>
                    <a:schemeClr val="tx2"/>
                  </a:solidFill>
                </a:rPr>
                <a:t>– paper-based processes produce a lot of waste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AD786E-23AD-4EDB-BD20-452942826FF8}"/>
              </a:ext>
            </a:extLst>
          </p:cNvPr>
          <p:cNvGrpSpPr/>
          <p:nvPr/>
        </p:nvGrpSpPr>
        <p:grpSpPr>
          <a:xfrm>
            <a:off x="113485" y="3330555"/>
            <a:ext cx="11809275" cy="633914"/>
            <a:chOff x="501291" y="3324987"/>
            <a:chExt cx="7939324" cy="55899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AF095C-0086-4E6A-A9C1-BF3838BB37E4}"/>
                </a:ext>
              </a:extLst>
            </p:cNvPr>
            <p:cNvSpPr/>
            <p:nvPr/>
          </p:nvSpPr>
          <p:spPr>
            <a:xfrm>
              <a:off x="655427" y="3324987"/>
              <a:ext cx="177693" cy="5562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EB2B4E21-83ED-46C3-A0A6-29FF5E1455F3}"/>
                </a:ext>
              </a:extLst>
            </p:cNvPr>
            <p:cNvSpPr/>
            <p:nvPr/>
          </p:nvSpPr>
          <p:spPr>
            <a:xfrm>
              <a:off x="501291" y="3471004"/>
              <a:ext cx="285008" cy="235963"/>
            </a:xfrm>
            <a:prstGeom prst="homePlate">
              <a:avLst/>
            </a:prstGeom>
            <a:solidFill>
              <a:schemeClr val="accent4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904465-1588-459F-9BB5-5D40CEF0E0E1}"/>
                </a:ext>
              </a:extLst>
            </p:cNvPr>
            <p:cNvSpPr/>
            <p:nvPr/>
          </p:nvSpPr>
          <p:spPr>
            <a:xfrm>
              <a:off x="873760" y="3327752"/>
              <a:ext cx="7566855" cy="556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45720" rtlCol="0" anchor="ctr"/>
            <a:lstStyle/>
            <a:p>
              <a:r>
                <a:rPr lang="en-US" sz="2400" b="1" dirty="0">
                  <a:solidFill>
                    <a:schemeClr val="accent3"/>
                  </a:solidFill>
                </a:rPr>
                <a:t>REDUCE RISK </a:t>
              </a:r>
              <a:r>
                <a:rPr lang="en-US" sz="2400" dirty="0">
                  <a:solidFill>
                    <a:schemeClr val="tx2"/>
                  </a:solidFill>
                </a:rPr>
                <a:t>– manual data-related tasks are more error prone</a:t>
              </a: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E17AAE6-CAC6-4D10-9179-7DC504C77050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1A8AB-3688-4E30-A45B-3AF3FBB4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157" y="219242"/>
            <a:ext cx="3020397" cy="335220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F45F0A-7452-494D-931B-6FA711B1EC9E}"/>
              </a:ext>
            </a:extLst>
          </p:cNvPr>
          <p:cNvSpPr txBox="1">
            <a:spLocks/>
          </p:cNvSpPr>
          <p:nvPr/>
        </p:nvSpPr>
        <p:spPr>
          <a:xfrm>
            <a:off x="269240" y="2825173"/>
            <a:ext cx="10517484" cy="3426767"/>
          </a:xfrm>
          <a:prstGeom prst="rect">
            <a:avLst/>
          </a:prstGeom>
        </p:spPr>
        <p:txBody>
          <a:bodyPr/>
          <a:lstStyle>
            <a:lvl1pPr marL="140589" indent="-140589" algn="l" defTabSz="74292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9888" indent="-139299" algn="l" defTabSz="74292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−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20476" indent="-140589" algn="l" defTabSz="74292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12053" indent="-91577" algn="l" defTabSz="74292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−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02339" indent="-90287" algn="l" defTabSz="74292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43050" indent="-185732" algn="l" defTabSz="742928" rtl="0" eaLnBrk="1" latinLnBrk="0" hangingPunct="1">
              <a:lnSpc>
                <a:spcPct val="90000"/>
              </a:lnSpc>
              <a:spcBef>
                <a:spcPts val="407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13" indent="-185732" algn="l" defTabSz="742928" rtl="0" eaLnBrk="1" latinLnBrk="0" hangingPunct="1">
              <a:lnSpc>
                <a:spcPct val="90000"/>
              </a:lnSpc>
              <a:spcBef>
                <a:spcPts val="407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5977" indent="-185732" algn="l" defTabSz="742928" rtl="0" eaLnBrk="1" latinLnBrk="0" hangingPunct="1">
              <a:lnSpc>
                <a:spcPct val="90000"/>
              </a:lnSpc>
              <a:spcBef>
                <a:spcPts val="407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440" indent="-185732" algn="l" defTabSz="742928" rtl="0" eaLnBrk="1" latinLnBrk="0" hangingPunct="1">
              <a:lnSpc>
                <a:spcPct val="90000"/>
              </a:lnSpc>
              <a:spcBef>
                <a:spcPts val="407"/>
              </a:spcBef>
              <a:buFont typeface="Arial" panose="020B0604020202020204" pitchFamily="34" charset="0"/>
              <a:buChar char="•"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Each workflow starts with a trigger</a:t>
            </a:r>
          </a:p>
          <a:p>
            <a:r>
              <a:rPr lang="en-US" sz="2400" dirty="0">
                <a:solidFill>
                  <a:schemeClr val="bg1"/>
                </a:solidFill>
              </a:rPr>
              <a:t>1+ steps that run after the trigger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Connect to cloud service or on-prem via the on-prem data gateway</a:t>
            </a:r>
          </a:p>
          <a:p>
            <a:r>
              <a:rPr lang="en-US" sz="2400" dirty="0">
                <a:solidFill>
                  <a:schemeClr val="bg1"/>
                </a:solidFill>
              </a:rPr>
              <a:t>Directly connect to HTTP endpoints if there’s no out-of-box connector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Some actions may not even use connections – just manipulate data locally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293D9C-B9B8-4D14-B169-A9E973B90208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50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INTEGRATE WITH OTHER SERVICES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35BE7D-F828-4053-9C94-5FE1076BEF6E}"/>
              </a:ext>
            </a:extLst>
          </p:cNvPr>
          <p:cNvGrpSpPr>
            <a:grpSpLocks noChangeAspect="1"/>
          </p:cNvGrpSpPr>
          <p:nvPr/>
        </p:nvGrpSpPr>
        <p:grpSpPr>
          <a:xfrm>
            <a:off x="4616445" y="2428895"/>
            <a:ext cx="6795840" cy="3266925"/>
            <a:chOff x="691772" y="1004133"/>
            <a:chExt cx="7591344" cy="36493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08FD76-2C55-4045-8815-47B6DA715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20" b="38054"/>
            <a:stretch/>
          </p:blipFill>
          <p:spPr>
            <a:xfrm>
              <a:off x="691772" y="1031613"/>
              <a:ext cx="2967518" cy="35417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A02FD9-7559-4A41-AC36-113A9C200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3531"/>
            <a:stretch/>
          </p:blipFill>
          <p:spPr>
            <a:xfrm>
              <a:off x="3601830" y="3558607"/>
              <a:ext cx="2892568" cy="10948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4EAB6F-1032-475E-9B8D-14EDB7614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26" t="62022" r="-1"/>
            <a:stretch/>
          </p:blipFill>
          <p:spPr>
            <a:xfrm>
              <a:off x="3629310" y="1004133"/>
              <a:ext cx="2892568" cy="25954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E3EF16-BBEA-4051-9F87-E77DB5A62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63" r="36774" b="29879"/>
            <a:stretch/>
          </p:blipFill>
          <p:spPr>
            <a:xfrm>
              <a:off x="6456923" y="1018647"/>
              <a:ext cx="1826193" cy="3628424"/>
            </a:xfrm>
            <a:prstGeom prst="rect">
              <a:avLst/>
            </a:prstGeom>
          </p:spPr>
        </p:pic>
      </p:grp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7A3D1B9-667F-4672-868A-BC0B03D82DC1}"/>
              </a:ext>
            </a:extLst>
          </p:cNvPr>
          <p:cNvSpPr txBox="1">
            <a:spLocks/>
          </p:cNvSpPr>
          <p:nvPr/>
        </p:nvSpPr>
        <p:spPr>
          <a:xfrm>
            <a:off x="779715" y="3246046"/>
            <a:ext cx="3172460" cy="19228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Over 250 </a:t>
            </a:r>
            <a:r>
              <a:rPr lang="en-US" sz="2400" dirty="0">
                <a:solidFill>
                  <a:schemeClr val="bg1"/>
                </a:solidFill>
              </a:rPr>
              <a:t>SaaS-based</a:t>
            </a:r>
            <a:r>
              <a:rPr lang="en-US" dirty="0">
                <a:solidFill>
                  <a:schemeClr val="bg1"/>
                </a:solidFill>
              </a:rPr>
              <a:t> connectors available today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EF631F-1617-401B-B3C6-B2F225BC057D}"/>
              </a:ext>
            </a:extLst>
          </p:cNvPr>
          <p:cNvSpPr/>
          <p:nvPr/>
        </p:nvSpPr>
        <p:spPr>
          <a:xfrm>
            <a:off x="11670016" y="71848"/>
            <a:ext cx="339635" cy="339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300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3dd97c74-5ef0-47a1-a0c0-112a138906c0"/>
    <ds:schemaRef ds:uri="bb5988d6-8fef-43bf-8684-73b55c79ce34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1679</Words>
  <Application>Microsoft Office PowerPoint</Application>
  <PresentationFormat>Widescreen</PresentationFormat>
  <Paragraphs>286</Paragraphs>
  <Slides>45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 Automate or Logic Apps – Which to Choose? </vt:lpstr>
      <vt:lpstr>About us</vt:lpstr>
      <vt:lpstr>Power Automate or Logic Apps – Which to Choose?</vt:lpstr>
      <vt:lpstr>Session Agenda</vt:lpstr>
      <vt:lpstr>OVERVIEW</vt:lpstr>
      <vt:lpstr>WHY AUTOMATE</vt:lpstr>
      <vt:lpstr>WORKFLOWS</vt:lpstr>
      <vt:lpstr>INTEGRATE WITH OTHER SERVICES</vt:lpstr>
      <vt:lpstr>POWER AUTOMATE AND LOGIC APPS</vt:lpstr>
      <vt:lpstr>POWER AUTOMATE AND LOGIC APPS</vt:lpstr>
      <vt:lpstr>FUNCTIONAL DIFFERENCES</vt:lpstr>
      <vt:lpstr>WORKFLOW TYPES</vt:lpstr>
      <vt:lpstr>BUSINESS PROCESS</vt:lpstr>
      <vt:lpstr>UI FLOW</vt:lpstr>
      <vt:lpstr>AUTOMATED WORKFLOW TRIGGERS</vt:lpstr>
      <vt:lpstr>INSTANT TRIGGERS</vt:lpstr>
      <vt:lpstr>INTEGRATION WITH POWERAPPS</vt:lpstr>
      <vt:lpstr>CONNECTOR NON-PARITY</vt:lpstr>
      <vt:lpstr>TEMPLATES FOR COMMON TASKS</vt:lpstr>
      <vt:lpstr>APPROVALS</vt:lpstr>
      <vt:lpstr>USAGE AND MANAGEMENT</vt:lpstr>
      <vt:lpstr>MIGRATING POWER AUTOMATE TO LOGIC APPS</vt:lpstr>
      <vt:lpstr>WORKFLOW OWNERSHIP</vt:lpstr>
      <vt:lpstr>WORKFLOW RUNTIME CONTEXT</vt:lpstr>
      <vt:lpstr>MICROSOFT FLOW MOBILE APP</vt:lpstr>
      <vt:lpstr>ENVIRONMENTS AND SOLUTIONS</vt:lpstr>
      <vt:lpstr>POWER AUTOMATE MANAGEMENT CONNECTORS</vt:lpstr>
      <vt:lpstr>ANALYTICS</vt:lpstr>
      <vt:lpstr>ANALYTICS continued</vt:lpstr>
      <vt:lpstr>DATA GOVERNANCE AND SECURITY</vt:lpstr>
      <vt:lpstr>GATEWAYS</vt:lpstr>
      <vt:lpstr>LICENSING AND COSTING</vt:lpstr>
      <vt:lpstr>LICENSING MICROSOFT FOW</vt:lpstr>
      <vt:lpstr>LICENSING AZURE LOGIC APPS</vt:lpstr>
      <vt:lpstr>CHOOSING THE RIGHT SOLUTION</vt:lpstr>
      <vt:lpstr>MAKER COMMUNITY</vt:lpstr>
      <vt:lpstr>PERMISSIONS</vt:lpstr>
      <vt:lpstr>DEVELOPMENT ENVIRONMENT</vt:lpstr>
      <vt:lpstr>INTEGRATIONS</vt:lpstr>
      <vt:lpstr>TIMING</vt:lpstr>
      <vt:lpstr>PRICING</vt:lpstr>
      <vt:lpstr>REFERENCES</vt:lpstr>
      <vt:lpstr>THANK YOU!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Santos, Daniel (13100)</dc:creator>
  <cp:lastModifiedBy>Santos, Daniel (13100)</cp:lastModifiedBy>
  <cp:revision>33</cp:revision>
  <dcterms:created xsi:type="dcterms:W3CDTF">2020-02-14T15:28:47Z</dcterms:created>
  <dcterms:modified xsi:type="dcterms:W3CDTF">2020-02-15T21:22:54Z</dcterms:modified>
</cp:coreProperties>
</file>